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51206400" cy="38404800"/>
  <p:notesSz cx="9305925" cy="7019925"/>
  <p:defaultTextStyle>
    <a:defPPr>
      <a:defRPr lang="en-US"/>
    </a:defPPr>
    <a:lvl1pPr marL="0" algn="l" defTabSz="5119250" rtl="0" eaLnBrk="1" latinLnBrk="0" hangingPunct="1">
      <a:defRPr sz="10000" kern="1200">
        <a:solidFill>
          <a:schemeClr val="tx1"/>
        </a:solidFill>
        <a:latin typeface="+mn-lt"/>
        <a:ea typeface="+mn-ea"/>
        <a:cs typeface="+mn-cs"/>
      </a:defRPr>
    </a:lvl1pPr>
    <a:lvl2pPr marL="2559625" algn="l" defTabSz="5119250" rtl="0" eaLnBrk="1" latinLnBrk="0" hangingPunct="1">
      <a:defRPr sz="10000" kern="1200">
        <a:solidFill>
          <a:schemeClr val="tx1"/>
        </a:solidFill>
        <a:latin typeface="+mn-lt"/>
        <a:ea typeface="+mn-ea"/>
        <a:cs typeface="+mn-cs"/>
      </a:defRPr>
    </a:lvl2pPr>
    <a:lvl3pPr marL="5119250" algn="l" defTabSz="5119250" rtl="0" eaLnBrk="1" latinLnBrk="0" hangingPunct="1">
      <a:defRPr sz="10000" kern="1200">
        <a:solidFill>
          <a:schemeClr val="tx1"/>
        </a:solidFill>
        <a:latin typeface="+mn-lt"/>
        <a:ea typeface="+mn-ea"/>
        <a:cs typeface="+mn-cs"/>
      </a:defRPr>
    </a:lvl3pPr>
    <a:lvl4pPr marL="7678876" algn="l" defTabSz="5119250" rtl="0" eaLnBrk="1" latinLnBrk="0" hangingPunct="1">
      <a:defRPr sz="10000" kern="1200">
        <a:solidFill>
          <a:schemeClr val="tx1"/>
        </a:solidFill>
        <a:latin typeface="+mn-lt"/>
        <a:ea typeface="+mn-ea"/>
        <a:cs typeface="+mn-cs"/>
      </a:defRPr>
    </a:lvl4pPr>
    <a:lvl5pPr marL="10238500" algn="l" defTabSz="5119250" rtl="0" eaLnBrk="1" latinLnBrk="0" hangingPunct="1">
      <a:defRPr sz="10000" kern="1200">
        <a:solidFill>
          <a:schemeClr val="tx1"/>
        </a:solidFill>
        <a:latin typeface="+mn-lt"/>
        <a:ea typeface="+mn-ea"/>
        <a:cs typeface="+mn-cs"/>
      </a:defRPr>
    </a:lvl5pPr>
    <a:lvl6pPr marL="12798126" algn="l" defTabSz="5119250" rtl="0" eaLnBrk="1" latinLnBrk="0" hangingPunct="1">
      <a:defRPr sz="10000" kern="1200">
        <a:solidFill>
          <a:schemeClr val="tx1"/>
        </a:solidFill>
        <a:latin typeface="+mn-lt"/>
        <a:ea typeface="+mn-ea"/>
        <a:cs typeface="+mn-cs"/>
      </a:defRPr>
    </a:lvl6pPr>
    <a:lvl7pPr marL="15357750" algn="l" defTabSz="5119250" rtl="0" eaLnBrk="1" latinLnBrk="0" hangingPunct="1">
      <a:defRPr sz="10000" kern="1200">
        <a:solidFill>
          <a:schemeClr val="tx1"/>
        </a:solidFill>
        <a:latin typeface="+mn-lt"/>
        <a:ea typeface="+mn-ea"/>
        <a:cs typeface="+mn-cs"/>
      </a:defRPr>
    </a:lvl7pPr>
    <a:lvl8pPr marL="17917377" algn="l" defTabSz="5119250" rtl="0" eaLnBrk="1" latinLnBrk="0" hangingPunct="1">
      <a:defRPr sz="10000" kern="1200">
        <a:solidFill>
          <a:schemeClr val="tx1"/>
        </a:solidFill>
        <a:latin typeface="+mn-lt"/>
        <a:ea typeface="+mn-ea"/>
        <a:cs typeface="+mn-cs"/>
      </a:defRPr>
    </a:lvl8pPr>
    <a:lvl9pPr marL="20477001" algn="l" defTabSz="5119250" rtl="0" eaLnBrk="1" latinLnBrk="0" hangingPunct="1">
      <a:defRPr sz="10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EADBF5"/>
    <a:srgbClr val="D5B8EA"/>
    <a:srgbClr val="005A9E"/>
    <a:srgbClr val="0065B0"/>
    <a:srgbClr val="FF9966"/>
    <a:srgbClr val="FF6600"/>
    <a:srgbClr val="F7C889"/>
    <a:srgbClr val="C3D69B"/>
    <a:srgbClr val="BC8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7855" autoAdjust="0"/>
  </p:normalViewPr>
  <p:slideViewPr>
    <p:cSldViewPr snapToObjects="1">
      <p:cViewPr>
        <p:scale>
          <a:sx n="80" d="100"/>
          <a:sy n="80" d="100"/>
        </p:scale>
        <p:origin x="16500" y="10818"/>
      </p:cViewPr>
      <p:guideLst>
        <p:guide orient="horz" pos="12096"/>
        <p:guide pos="16128"/>
      </p:guideLst>
    </p:cSldViewPr>
  </p:slideViewPr>
  <p:notesTextViewPr>
    <p:cViewPr>
      <p:scale>
        <a:sx n="1" d="1"/>
        <a:sy n="1" d="1"/>
      </p:scale>
      <p:origin x="0" y="0"/>
    </p:cViewPr>
  </p:notesText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manualLayout>
          <c:layoutTarget val="inner"/>
          <c:xMode val="edge"/>
          <c:yMode val="edge"/>
          <c:x val="0.11453399801347951"/>
          <c:y val="4.6955588884722739E-2"/>
          <c:w val="0.8444597071605604"/>
          <c:h val="0.85089697121193186"/>
        </c:manualLayout>
      </c:layout>
      <c:lineChart>
        <c:grouping val="standard"/>
        <c:varyColors val="0"/>
        <c:ser>
          <c:idx val="1"/>
          <c:order val="0"/>
          <c:tx>
            <c:v>CEI</c:v>
          </c:tx>
          <c:spPr>
            <a:ln>
              <a:solidFill>
                <a:srgbClr val="FF8A09"/>
              </a:solidFill>
            </a:ln>
          </c:spPr>
          <c:marker>
            <c:symbol val="none"/>
          </c:marker>
          <c:cat>
            <c:numRef>
              <c:f>'[Chart in Microsoft PowerPoint]Sheet1'!$A$2:$A$103</c:f>
              <c:numCache>
                <c:formatCode>General</c:formatCode>
                <c:ptCount val="102"/>
                <c:pt idx="0">
                  <c:v>1910</c:v>
                </c:pt>
                <c:pt idx="1">
                  <c:v>1911</c:v>
                </c:pt>
                <c:pt idx="2">
                  <c:v>1912</c:v>
                </c:pt>
                <c:pt idx="3">
                  <c:v>1913</c:v>
                </c:pt>
                <c:pt idx="4">
                  <c:v>1914</c:v>
                </c:pt>
                <c:pt idx="5">
                  <c:v>1915</c:v>
                </c:pt>
                <c:pt idx="6">
                  <c:v>1916</c:v>
                </c:pt>
                <c:pt idx="7">
                  <c:v>1917</c:v>
                </c:pt>
                <c:pt idx="8">
                  <c:v>1918</c:v>
                </c:pt>
                <c:pt idx="9">
                  <c:v>1919</c:v>
                </c:pt>
                <c:pt idx="10">
                  <c:v>1920</c:v>
                </c:pt>
                <c:pt idx="11">
                  <c:v>1921</c:v>
                </c:pt>
                <c:pt idx="12">
                  <c:v>1922</c:v>
                </c:pt>
                <c:pt idx="13">
                  <c:v>1923</c:v>
                </c:pt>
                <c:pt idx="14">
                  <c:v>1924</c:v>
                </c:pt>
                <c:pt idx="15">
                  <c:v>1925</c:v>
                </c:pt>
                <c:pt idx="16">
                  <c:v>1926</c:v>
                </c:pt>
                <c:pt idx="17">
                  <c:v>1927</c:v>
                </c:pt>
                <c:pt idx="18">
                  <c:v>1928</c:v>
                </c:pt>
                <c:pt idx="19">
                  <c:v>1929</c:v>
                </c:pt>
                <c:pt idx="20">
                  <c:v>1930</c:v>
                </c:pt>
                <c:pt idx="21">
                  <c:v>1931</c:v>
                </c:pt>
                <c:pt idx="22">
                  <c:v>1932</c:v>
                </c:pt>
                <c:pt idx="23">
                  <c:v>1933</c:v>
                </c:pt>
                <c:pt idx="24">
                  <c:v>1934</c:v>
                </c:pt>
                <c:pt idx="25">
                  <c:v>1935</c:v>
                </c:pt>
                <c:pt idx="26">
                  <c:v>1936</c:v>
                </c:pt>
                <c:pt idx="27">
                  <c:v>1937</c:v>
                </c:pt>
                <c:pt idx="28">
                  <c:v>1938</c:v>
                </c:pt>
                <c:pt idx="29">
                  <c:v>1939</c:v>
                </c:pt>
                <c:pt idx="30">
                  <c:v>1940</c:v>
                </c:pt>
                <c:pt idx="31">
                  <c:v>1941</c:v>
                </c:pt>
                <c:pt idx="32">
                  <c:v>1942</c:v>
                </c:pt>
                <c:pt idx="33">
                  <c:v>1943</c:v>
                </c:pt>
                <c:pt idx="34">
                  <c:v>1944</c:v>
                </c:pt>
                <c:pt idx="35">
                  <c:v>1945</c:v>
                </c:pt>
                <c:pt idx="36">
                  <c:v>1946</c:v>
                </c:pt>
                <c:pt idx="37">
                  <c:v>1947</c:v>
                </c:pt>
                <c:pt idx="38">
                  <c:v>1948</c:v>
                </c:pt>
                <c:pt idx="39">
                  <c:v>1949</c:v>
                </c:pt>
                <c:pt idx="40">
                  <c:v>1950</c:v>
                </c:pt>
                <c:pt idx="41">
                  <c:v>1951</c:v>
                </c:pt>
                <c:pt idx="42">
                  <c:v>1952</c:v>
                </c:pt>
                <c:pt idx="43">
                  <c:v>1953</c:v>
                </c:pt>
                <c:pt idx="44">
                  <c:v>1954</c:v>
                </c:pt>
                <c:pt idx="45">
                  <c:v>1955</c:v>
                </c:pt>
                <c:pt idx="46">
                  <c:v>1956</c:v>
                </c:pt>
                <c:pt idx="47">
                  <c:v>1957</c:v>
                </c:pt>
                <c:pt idx="48">
                  <c:v>1958</c:v>
                </c:pt>
                <c:pt idx="49">
                  <c:v>1959</c:v>
                </c:pt>
                <c:pt idx="50">
                  <c:v>1960</c:v>
                </c:pt>
                <c:pt idx="51">
                  <c:v>1961</c:v>
                </c:pt>
                <c:pt idx="52">
                  <c:v>1962</c:v>
                </c:pt>
                <c:pt idx="53">
                  <c:v>1963</c:v>
                </c:pt>
                <c:pt idx="54">
                  <c:v>1964</c:v>
                </c:pt>
                <c:pt idx="55">
                  <c:v>1965</c:v>
                </c:pt>
                <c:pt idx="56">
                  <c:v>1966</c:v>
                </c:pt>
                <c:pt idx="57">
                  <c:v>1967</c:v>
                </c:pt>
                <c:pt idx="58">
                  <c:v>1968</c:v>
                </c:pt>
                <c:pt idx="59">
                  <c:v>1969</c:v>
                </c:pt>
                <c:pt idx="60">
                  <c:v>1970</c:v>
                </c:pt>
                <c:pt idx="61">
                  <c:v>1971</c:v>
                </c:pt>
                <c:pt idx="62">
                  <c:v>1972</c:v>
                </c:pt>
                <c:pt idx="63">
                  <c:v>1973</c:v>
                </c:pt>
                <c:pt idx="64">
                  <c:v>1974</c:v>
                </c:pt>
                <c:pt idx="65">
                  <c:v>1975</c:v>
                </c:pt>
                <c:pt idx="66">
                  <c:v>1976</c:v>
                </c:pt>
                <c:pt idx="67">
                  <c:v>1977</c:v>
                </c:pt>
                <c:pt idx="68">
                  <c:v>1978</c:v>
                </c:pt>
                <c:pt idx="69">
                  <c:v>1979</c:v>
                </c:pt>
                <c:pt idx="70">
                  <c:v>1980</c:v>
                </c:pt>
                <c:pt idx="71">
                  <c:v>1981</c:v>
                </c:pt>
                <c:pt idx="72">
                  <c:v>1982</c:v>
                </c:pt>
                <c:pt idx="73">
                  <c:v>1983</c:v>
                </c:pt>
                <c:pt idx="74">
                  <c:v>1984</c:v>
                </c:pt>
                <c:pt idx="75">
                  <c:v>1985</c:v>
                </c:pt>
                <c:pt idx="76">
                  <c:v>1986</c:v>
                </c:pt>
                <c:pt idx="77">
                  <c:v>1987</c:v>
                </c:pt>
                <c:pt idx="78">
                  <c:v>1988</c:v>
                </c:pt>
                <c:pt idx="79">
                  <c:v>1989</c:v>
                </c:pt>
                <c:pt idx="80">
                  <c:v>1990</c:v>
                </c:pt>
                <c:pt idx="81">
                  <c:v>1991</c:v>
                </c:pt>
                <c:pt idx="82">
                  <c:v>1992</c:v>
                </c:pt>
                <c:pt idx="83">
                  <c:v>1993</c:v>
                </c:pt>
                <c:pt idx="84">
                  <c:v>1994</c:v>
                </c:pt>
                <c:pt idx="85">
                  <c:v>1995</c:v>
                </c:pt>
                <c:pt idx="86">
                  <c:v>1996</c:v>
                </c:pt>
                <c:pt idx="87">
                  <c:v>1997</c:v>
                </c:pt>
                <c:pt idx="88">
                  <c:v>1998</c:v>
                </c:pt>
                <c:pt idx="89">
                  <c:v>1999</c:v>
                </c:pt>
                <c:pt idx="90">
                  <c:v>2000</c:v>
                </c:pt>
                <c:pt idx="91">
                  <c:v>2001</c:v>
                </c:pt>
                <c:pt idx="92">
                  <c:v>2002</c:v>
                </c:pt>
                <c:pt idx="93">
                  <c:v>2003</c:v>
                </c:pt>
                <c:pt idx="94">
                  <c:v>2004</c:v>
                </c:pt>
                <c:pt idx="95">
                  <c:v>2005</c:v>
                </c:pt>
                <c:pt idx="96">
                  <c:v>2006</c:v>
                </c:pt>
                <c:pt idx="97">
                  <c:v>2007</c:v>
                </c:pt>
                <c:pt idx="98">
                  <c:v>2008</c:v>
                </c:pt>
                <c:pt idx="99">
                  <c:v>2009</c:v>
                </c:pt>
                <c:pt idx="100">
                  <c:v>2010</c:v>
                </c:pt>
                <c:pt idx="101">
                  <c:v>2011</c:v>
                </c:pt>
              </c:numCache>
            </c:numRef>
          </c:cat>
          <c:val>
            <c:numRef>
              <c:f>'[Chart in Microsoft PowerPoint]Sheet1'!$B$2:$B$103</c:f>
              <c:numCache>
                <c:formatCode>0.00%</c:formatCode>
                <c:ptCount val="102"/>
                <c:pt idx="0">
                  <c:v>0.23269999999999999</c:v>
                </c:pt>
                <c:pt idx="1">
                  <c:v>0.24879999999999999</c:v>
                </c:pt>
                <c:pt idx="2">
                  <c:v>0.31019999999999998</c:v>
                </c:pt>
                <c:pt idx="3">
                  <c:v>0.1817</c:v>
                </c:pt>
                <c:pt idx="4">
                  <c:v>0.17399999999999999</c:v>
                </c:pt>
                <c:pt idx="5">
                  <c:v>0.26079999999999998</c:v>
                </c:pt>
                <c:pt idx="6">
                  <c:v>0.3508</c:v>
                </c:pt>
                <c:pt idx="7">
                  <c:v>0.30130000000000001</c:v>
                </c:pt>
                <c:pt idx="8">
                  <c:v>0.1183</c:v>
                </c:pt>
                <c:pt idx="9">
                  <c:v>0.20749999999999999</c:v>
                </c:pt>
                <c:pt idx="10">
                  <c:v>0.17030000000000001</c:v>
                </c:pt>
                <c:pt idx="11">
                  <c:v>0.27979999999999999</c:v>
                </c:pt>
                <c:pt idx="12">
                  <c:v>0.16220000000000001</c:v>
                </c:pt>
                <c:pt idx="13">
                  <c:v>0.16919999999999999</c:v>
                </c:pt>
                <c:pt idx="14">
                  <c:v>0.27379999999999999</c:v>
                </c:pt>
                <c:pt idx="15">
                  <c:v>0.13750000000000001</c:v>
                </c:pt>
                <c:pt idx="16">
                  <c:v>0.23930000000000001</c:v>
                </c:pt>
                <c:pt idx="17">
                  <c:v>0.17380000000000001</c:v>
                </c:pt>
                <c:pt idx="18">
                  <c:v>0.15479999999999999</c:v>
                </c:pt>
                <c:pt idx="19">
                  <c:v>0.24879999999999999</c:v>
                </c:pt>
                <c:pt idx="20">
                  <c:v>0.1095</c:v>
                </c:pt>
                <c:pt idx="21">
                  <c:v>0.25</c:v>
                </c:pt>
                <c:pt idx="22">
                  <c:v>0.189</c:v>
                </c:pt>
                <c:pt idx="23">
                  <c:v>0.3</c:v>
                </c:pt>
                <c:pt idx="24">
                  <c:v>0.36680000000000001</c:v>
                </c:pt>
                <c:pt idx="25">
                  <c:v>0.16320000000000001</c:v>
                </c:pt>
                <c:pt idx="26">
                  <c:v>0.192</c:v>
                </c:pt>
                <c:pt idx="27">
                  <c:v>0.1222</c:v>
                </c:pt>
                <c:pt idx="28">
                  <c:v>0.1933</c:v>
                </c:pt>
                <c:pt idx="29">
                  <c:v>0.18429999999999999</c:v>
                </c:pt>
                <c:pt idx="30">
                  <c:v>0.21629999999999999</c:v>
                </c:pt>
                <c:pt idx="31">
                  <c:v>0.32169999999999999</c:v>
                </c:pt>
                <c:pt idx="32">
                  <c:v>0.127</c:v>
                </c:pt>
                <c:pt idx="33">
                  <c:v>0.11600000000000001</c:v>
                </c:pt>
                <c:pt idx="34">
                  <c:v>0.1515</c:v>
                </c:pt>
                <c:pt idx="35">
                  <c:v>0.14749999999999999</c:v>
                </c:pt>
                <c:pt idx="36">
                  <c:v>0.14069999999999999</c:v>
                </c:pt>
                <c:pt idx="37">
                  <c:v>0.16669999999999999</c:v>
                </c:pt>
                <c:pt idx="38">
                  <c:v>0.1943</c:v>
                </c:pt>
                <c:pt idx="39">
                  <c:v>0.19650000000000001</c:v>
                </c:pt>
                <c:pt idx="40">
                  <c:v>0.29149999999999998</c:v>
                </c:pt>
                <c:pt idx="41">
                  <c:v>0.19670000000000001</c:v>
                </c:pt>
                <c:pt idx="42">
                  <c:v>0.13170000000000001</c:v>
                </c:pt>
                <c:pt idx="43">
                  <c:v>0.2402</c:v>
                </c:pt>
                <c:pt idx="44">
                  <c:v>0.32500000000000001</c:v>
                </c:pt>
                <c:pt idx="45">
                  <c:v>0.22020000000000001</c:v>
                </c:pt>
                <c:pt idx="46">
                  <c:v>0.18129999999999999</c:v>
                </c:pt>
                <c:pt idx="47">
                  <c:v>0.17599999999999999</c:v>
                </c:pt>
                <c:pt idx="48">
                  <c:v>0.19120000000000001</c:v>
                </c:pt>
                <c:pt idx="49">
                  <c:v>0.15770000000000001</c:v>
                </c:pt>
                <c:pt idx="50">
                  <c:v>0.1835</c:v>
                </c:pt>
                <c:pt idx="51">
                  <c:v>0.1542</c:v>
                </c:pt>
                <c:pt idx="52">
                  <c:v>7.0000000000000007E-2</c:v>
                </c:pt>
                <c:pt idx="53">
                  <c:v>0.154</c:v>
                </c:pt>
                <c:pt idx="54">
                  <c:v>0.25280000000000002</c:v>
                </c:pt>
                <c:pt idx="55">
                  <c:v>0.1822</c:v>
                </c:pt>
                <c:pt idx="56">
                  <c:v>0.16700000000000001</c:v>
                </c:pt>
                <c:pt idx="57">
                  <c:v>0.1123</c:v>
                </c:pt>
                <c:pt idx="58">
                  <c:v>0.14699999999999999</c:v>
                </c:pt>
                <c:pt idx="59">
                  <c:v>0.1545</c:v>
                </c:pt>
                <c:pt idx="60">
                  <c:v>0.10349999999999999</c:v>
                </c:pt>
                <c:pt idx="61">
                  <c:v>0.1222</c:v>
                </c:pt>
                <c:pt idx="62">
                  <c:v>0.14219999999999999</c:v>
                </c:pt>
                <c:pt idx="63">
                  <c:v>0.16819999999999999</c:v>
                </c:pt>
                <c:pt idx="64">
                  <c:v>0.1138</c:v>
                </c:pt>
                <c:pt idx="65">
                  <c:v>0.16869999999999999</c:v>
                </c:pt>
                <c:pt idx="66">
                  <c:v>0.20019999999999999</c:v>
                </c:pt>
                <c:pt idx="67">
                  <c:v>8.9499999999999996E-2</c:v>
                </c:pt>
                <c:pt idx="68">
                  <c:v>0.17030000000000001</c:v>
                </c:pt>
                <c:pt idx="69">
                  <c:v>0.27179999999999999</c:v>
                </c:pt>
                <c:pt idx="70">
                  <c:v>0.11</c:v>
                </c:pt>
                <c:pt idx="71">
                  <c:v>0.18429999999999999</c:v>
                </c:pt>
                <c:pt idx="72">
                  <c:v>0.17749999999999999</c:v>
                </c:pt>
                <c:pt idx="73">
                  <c:v>0.26619999999999999</c:v>
                </c:pt>
                <c:pt idx="74">
                  <c:v>0.14549999999999999</c:v>
                </c:pt>
                <c:pt idx="75">
                  <c:v>0.29299999999999998</c:v>
                </c:pt>
                <c:pt idx="76">
                  <c:v>0.17829999999999999</c:v>
                </c:pt>
                <c:pt idx="77">
                  <c:v>0.1915</c:v>
                </c:pt>
                <c:pt idx="78">
                  <c:v>0.16800000000000001</c:v>
                </c:pt>
                <c:pt idx="79">
                  <c:v>0.2215</c:v>
                </c:pt>
                <c:pt idx="80">
                  <c:v>0.20880000000000001</c:v>
                </c:pt>
                <c:pt idx="81">
                  <c:v>0.1988</c:v>
                </c:pt>
                <c:pt idx="82">
                  <c:v>0.24929999999999999</c:v>
                </c:pt>
                <c:pt idx="83">
                  <c:v>0.22700000000000001</c:v>
                </c:pt>
                <c:pt idx="84">
                  <c:v>0.13819999999999999</c:v>
                </c:pt>
                <c:pt idx="85">
                  <c:v>0.2082</c:v>
                </c:pt>
                <c:pt idx="86">
                  <c:v>0.32029999999999997</c:v>
                </c:pt>
                <c:pt idx="87">
                  <c:v>0.17799999999999999</c:v>
                </c:pt>
                <c:pt idx="88">
                  <c:v>0.42170000000000002</c:v>
                </c:pt>
                <c:pt idx="89">
                  <c:v>0.2868</c:v>
                </c:pt>
                <c:pt idx="90">
                  <c:v>0.15079999999999999</c:v>
                </c:pt>
                <c:pt idx="91">
                  <c:v>0.20380000000000001</c:v>
                </c:pt>
                <c:pt idx="92">
                  <c:v>0.24399999999999999</c:v>
                </c:pt>
                <c:pt idx="93">
                  <c:v>0.25580000000000003</c:v>
                </c:pt>
                <c:pt idx="94">
                  <c:v>0.30330000000000001</c:v>
                </c:pt>
                <c:pt idx="95">
                  <c:v>0.3553</c:v>
                </c:pt>
                <c:pt idx="96">
                  <c:v>0.28799999999999998</c:v>
                </c:pt>
                <c:pt idx="97">
                  <c:v>0.30530000000000002</c:v>
                </c:pt>
                <c:pt idx="98">
                  <c:v>0.27279999999999999</c:v>
                </c:pt>
                <c:pt idx="99">
                  <c:v>0.17080000000000001</c:v>
                </c:pt>
                <c:pt idx="100">
                  <c:v>0.23150000000000001</c:v>
                </c:pt>
                <c:pt idx="101">
                  <c:v>0.29680000000000001</c:v>
                </c:pt>
              </c:numCache>
            </c:numRef>
          </c:val>
          <c:smooth val="0"/>
        </c:ser>
        <c:ser>
          <c:idx val="0"/>
          <c:order val="1"/>
          <c:tx>
            <c:v>5-yr moving average</c:v>
          </c:tx>
          <c:spPr>
            <a:ln>
              <a:solidFill>
                <a:srgbClr val="7030A0"/>
              </a:solidFill>
              <a:prstDash val="solid"/>
            </a:ln>
          </c:spPr>
          <c:marker>
            <c:symbol val="none"/>
          </c:marker>
          <c:cat>
            <c:numRef>
              <c:f>'[Chart in Microsoft PowerPoint]Sheet1'!$A$2:$A$103</c:f>
              <c:numCache>
                <c:formatCode>General</c:formatCode>
                <c:ptCount val="102"/>
                <c:pt idx="0">
                  <c:v>1910</c:v>
                </c:pt>
                <c:pt idx="1">
                  <c:v>1911</c:v>
                </c:pt>
                <c:pt idx="2">
                  <c:v>1912</c:v>
                </c:pt>
                <c:pt idx="3">
                  <c:v>1913</c:v>
                </c:pt>
                <c:pt idx="4">
                  <c:v>1914</c:v>
                </c:pt>
                <c:pt idx="5">
                  <c:v>1915</c:v>
                </c:pt>
                <c:pt idx="6">
                  <c:v>1916</c:v>
                </c:pt>
                <c:pt idx="7">
                  <c:v>1917</c:v>
                </c:pt>
                <c:pt idx="8">
                  <c:v>1918</c:v>
                </c:pt>
                <c:pt idx="9">
                  <c:v>1919</c:v>
                </c:pt>
                <c:pt idx="10">
                  <c:v>1920</c:v>
                </c:pt>
                <c:pt idx="11">
                  <c:v>1921</c:v>
                </c:pt>
                <c:pt idx="12">
                  <c:v>1922</c:v>
                </c:pt>
                <c:pt idx="13">
                  <c:v>1923</c:v>
                </c:pt>
                <c:pt idx="14">
                  <c:v>1924</c:v>
                </c:pt>
                <c:pt idx="15">
                  <c:v>1925</c:v>
                </c:pt>
                <c:pt idx="16">
                  <c:v>1926</c:v>
                </c:pt>
                <c:pt idx="17">
                  <c:v>1927</c:v>
                </c:pt>
                <c:pt idx="18">
                  <c:v>1928</c:v>
                </c:pt>
                <c:pt idx="19">
                  <c:v>1929</c:v>
                </c:pt>
                <c:pt idx="20">
                  <c:v>1930</c:v>
                </c:pt>
                <c:pt idx="21">
                  <c:v>1931</c:v>
                </c:pt>
                <c:pt idx="22">
                  <c:v>1932</c:v>
                </c:pt>
                <c:pt idx="23">
                  <c:v>1933</c:v>
                </c:pt>
                <c:pt idx="24">
                  <c:v>1934</c:v>
                </c:pt>
                <c:pt idx="25">
                  <c:v>1935</c:v>
                </c:pt>
                <c:pt idx="26">
                  <c:v>1936</c:v>
                </c:pt>
                <c:pt idx="27">
                  <c:v>1937</c:v>
                </c:pt>
                <c:pt idx="28">
                  <c:v>1938</c:v>
                </c:pt>
                <c:pt idx="29">
                  <c:v>1939</c:v>
                </c:pt>
                <c:pt idx="30">
                  <c:v>1940</c:v>
                </c:pt>
                <c:pt idx="31">
                  <c:v>1941</c:v>
                </c:pt>
                <c:pt idx="32">
                  <c:v>1942</c:v>
                </c:pt>
                <c:pt idx="33">
                  <c:v>1943</c:v>
                </c:pt>
                <c:pt idx="34">
                  <c:v>1944</c:v>
                </c:pt>
                <c:pt idx="35">
                  <c:v>1945</c:v>
                </c:pt>
                <c:pt idx="36">
                  <c:v>1946</c:v>
                </c:pt>
                <c:pt idx="37">
                  <c:v>1947</c:v>
                </c:pt>
                <c:pt idx="38">
                  <c:v>1948</c:v>
                </c:pt>
                <c:pt idx="39">
                  <c:v>1949</c:v>
                </c:pt>
                <c:pt idx="40">
                  <c:v>1950</c:v>
                </c:pt>
                <c:pt idx="41">
                  <c:v>1951</c:v>
                </c:pt>
                <c:pt idx="42">
                  <c:v>1952</c:v>
                </c:pt>
                <c:pt idx="43">
                  <c:v>1953</c:v>
                </c:pt>
                <c:pt idx="44">
                  <c:v>1954</c:v>
                </c:pt>
                <c:pt idx="45">
                  <c:v>1955</c:v>
                </c:pt>
                <c:pt idx="46">
                  <c:v>1956</c:v>
                </c:pt>
                <c:pt idx="47">
                  <c:v>1957</c:v>
                </c:pt>
                <c:pt idx="48">
                  <c:v>1958</c:v>
                </c:pt>
                <c:pt idx="49">
                  <c:v>1959</c:v>
                </c:pt>
                <c:pt idx="50">
                  <c:v>1960</c:v>
                </c:pt>
                <c:pt idx="51">
                  <c:v>1961</c:v>
                </c:pt>
                <c:pt idx="52">
                  <c:v>1962</c:v>
                </c:pt>
                <c:pt idx="53">
                  <c:v>1963</c:v>
                </c:pt>
                <c:pt idx="54">
                  <c:v>1964</c:v>
                </c:pt>
                <c:pt idx="55">
                  <c:v>1965</c:v>
                </c:pt>
                <c:pt idx="56">
                  <c:v>1966</c:v>
                </c:pt>
                <c:pt idx="57">
                  <c:v>1967</c:v>
                </c:pt>
                <c:pt idx="58">
                  <c:v>1968</c:v>
                </c:pt>
                <c:pt idx="59">
                  <c:v>1969</c:v>
                </c:pt>
                <c:pt idx="60">
                  <c:v>1970</c:v>
                </c:pt>
                <c:pt idx="61">
                  <c:v>1971</c:v>
                </c:pt>
                <c:pt idx="62">
                  <c:v>1972</c:v>
                </c:pt>
                <c:pt idx="63">
                  <c:v>1973</c:v>
                </c:pt>
                <c:pt idx="64">
                  <c:v>1974</c:v>
                </c:pt>
                <c:pt idx="65">
                  <c:v>1975</c:v>
                </c:pt>
                <c:pt idx="66">
                  <c:v>1976</c:v>
                </c:pt>
                <c:pt idx="67">
                  <c:v>1977</c:v>
                </c:pt>
                <c:pt idx="68">
                  <c:v>1978</c:v>
                </c:pt>
                <c:pt idx="69">
                  <c:v>1979</c:v>
                </c:pt>
                <c:pt idx="70">
                  <c:v>1980</c:v>
                </c:pt>
                <c:pt idx="71">
                  <c:v>1981</c:v>
                </c:pt>
                <c:pt idx="72">
                  <c:v>1982</c:v>
                </c:pt>
                <c:pt idx="73">
                  <c:v>1983</c:v>
                </c:pt>
                <c:pt idx="74">
                  <c:v>1984</c:v>
                </c:pt>
                <c:pt idx="75">
                  <c:v>1985</c:v>
                </c:pt>
                <c:pt idx="76">
                  <c:v>1986</c:v>
                </c:pt>
                <c:pt idx="77">
                  <c:v>1987</c:v>
                </c:pt>
                <c:pt idx="78">
                  <c:v>1988</c:v>
                </c:pt>
                <c:pt idx="79">
                  <c:v>1989</c:v>
                </c:pt>
                <c:pt idx="80">
                  <c:v>1990</c:v>
                </c:pt>
                <c:pt idx="81">
                  <c:v>1991</c:v>
                </c:pt>
                <c:pt idx="82">
                  <c:v>1992</c:v>
                </c:pt>
                <c:pt idx="83">
                  <c:v>1993</c:v>
                </c:pt>
                <c:pt idx="84">
                  <c:v>1994</c:v>
                </c:pt>
                <c:pt idx="85">
                  <c:v>1995</c:v>
                </c:pt>
                <c:pt idx="86">
                  <c:v>1996</c:v>
                </c:pt>
                <c:pt idx="87">
                  <c:v>1997</c:v>
                </c:pt>
                <c:pt idx="88">
                  <c:v>1998</c:v>
                </c:pt>
                <c:pt idx="89">
                  <c:v>1999</c:v>
                </c:pt>
                <c:pt idx="90">
                  <c:v>2000</c:v>
                </c:pt>
                <c:pt idx="91">
                  <c:v>2001</c:v>
                </c:pt>
                <c:pt idx="92">
                  <c:v>2002</c:v>
                </c:pt>
                <c:pt idx="93">
                  <c:v>2003</c:v>
                </c:pt>
                <c:pt idx="94">
                  <c:v>2004</c:v>
                </c:pt>
                <c:pt idx="95">
                  <c:v>2005</c:v>
                </c:pt>
                <c:pt idx="96">
                  <c:v>2006</c:v>
                </c:pt>
                <c:pt idx="97">
                  <c:v>2007</c:v>
                </c:pt>
                <c:pt idx="98">
                  <c:v>2008</c:v>
                </c:pt>
                <c:pt idx="99">
                  <c:v>2009</c:v>
                </c:pt>
                <c:pt idx="100">
                  <c:v>2010</c:v>
                </c:pt>
                <c:pt idx="101">
                  <c:v>2011</c:v>
                </c:pt>
              </c:numCache>
            </c:numRef>
          </c:cat>
          <c:val>
            <c:numRef>
              <c:f>'[Chart in Microsoft PowerPoint]Sheet1'!$D$2:$D$103</c:f>
              <c:numCache>
                <c:formatCode>General</c:formatCode>
                <c:ptCount val="102"/>
                <c:pt idx="2" formatCode="0.00%">
                  <c:v>0.22947999999999999</c:v>
                </c:pt>
                <c:pt idx="3" formatCode="0.00%">
                  <c:v>0.23509999999999995</c:v>
                </c:pt>
                <c:pt idx="4" formatCode="0.00%">
                  <c:v>0.25549999999999995</c:v>
                </c:pt>
                <c:pt idx="5" formatCode="0.00%">
                  <c:v>0.25372000000000006</c:v>
                </c:pt>
                <c:pt idx="6" formatCode="0.00%">
                  <c:v>0.24104</c:v>
                </c:pt>
                <c:pt idx="7" formatCode="0.00%">
                  <c:v>0.24773999999999999</c:v>
                </c:pt>
                <c:pt idx="8" formatCode="0.00%">
                  <c:v>0.22964000000000001</c:v>
                </c:pt>
                <c:pt idx="9" formatCode="0.00%">
                  <c:v>0.21543999999999999</c:v>
                </c:pt>
                <c:pt idx="10" formatCode="0.00%">
                  <c:v>0.18762000000000001</c:v>
                </c:pt>
                <c:pt idx="11" formatCode="0.00%">
                  <c:v>0.1978</c:v>
                </c:pt>
                <c:pt idx="12" formatCode="0.00%">
                  <c:v>0.21106000000000003</c:v>
                </c:pt>
                <c:pt idx="13" formatCode="0.00%">
                  <c:v>0.20449999999999999</c:v>
                </c:pt>
                <c:pt idx="14" formatCode="0.00%">
                  <c:v>0.19639999999999999</c:v>
                </c:pt>
                <c:pt idx="15" formatCode="0.00%">
                  <c:v>0.19872000000000001</c:v>
                </c:pt>
                <c:pt idx="16" formatCode="0.00%">
                  <c:v>0.19584000000000001</c:v>
                </c:pt>
                <c:pt idx="17" formatCode="0.00%">
                  <c:v>0.19084000000000001</c:v>
                </c:pt>
                <c:pt idx="18" formatCode="0.00%">
                  <c:v>0.18524000000000002</c:v>
                </c:pt>
                <c:pt idx="19" formatCode="0.00%">
                  <c:v>0.18738000000000002</c:v>
                </c:pt>
                <c:pt idx="20" formatCode="0.00%">
                  <c:v>0.19041999999999998</c:v>
                </c:pt>
                <c:pt idx="21" formatCode="0.00%">
                  <c:v>0.21946000000000004</c:v>
                </c:pt>
                <c:pt idx="22" formatCode="0.00%">
                  <c:v>0.24306</c:v>
                </c:pt>
                <c:pt idx="23" formatCode="0.00%">
                  <c:v>0.25379999999999997</c:v>
                </c:pt>
                <c:pt idx="24" formatCode="0.00%">
                  <c:v>0.24220000000000003</c:v>
                </c:pt>
                <c:pt idx="25" formatCode="0.00%">
                  <c:v>0.22884000000000002</c:v>
                </c:pt>
                <c:pt idx="26" formatCode="0.00%">
                  <c:v>0.20749999999999996</c:v>
                </c:pt>
                <c:pt idx="27" formatCode="0.00%">
                  <c:v>0.17100000000000001</c:v>
                </c:pt>
                <c:pt idx="28" formatCode="0.00%">
                  <c:v>0.18162000000000003</c:v>
                </c:pt>
                <c:pt idx="29" formatCode="0.00%">
                  <c:v>0.20755999999999997</c:v>
                </c:pt>
                <c:pt idx="30" formatCode="0.00%">
                  <c:v>0.20851999999999998</c:v>
                </c:pt>
                <c:pt idx="31" formatCode="0.00%">
                  <c:v>0.19305999999999998</c:v>
                </c:pt>
                <c:pt idx="32" formatCode="0.00%">
                  <c:v>0.1865</c:v>
                </c:pt>
                <c:pt idx="33" formatCode="0.00%">
                  <c:v>0.17273999999999998</c:v>
                </c:pt>
                <c:pt idx="34" formatCode="0.00%">
                  <c:v>0.13653999999999997</c:v>
                </c:pt>
                <c:pt idx="35" formatCode="0.00%">
                  <c:v>0.14448</c:v>
                </c:pt>
                <c:pt idx="36" formatCode="0.00%">
                  <c:v>0.16014</c:v>
                </c:pt>
                <c:pt idx="37" formatCode="0.00%">
                  <c:v>0.16914000000000001</c:v>
                </c:pt>
                <c:pt idx="38" formatCode="0.00%">
                  <c:v>0.19794</c:v>
                </c:pt>
                <c:pt idx="39" formatCode="0.00%">
                  <c:v>0.20914000000000002</c:v>
                </c:pt>
                <c:pt idx="40" formatCode="0.00%">
                  <c:v>0.20213999999999999</c:v>
                </c:pt>
                <c:pt idx="41" formatCode="0.00%">
                  <c:v>0.21132000000000001</c:v>
                </c:pt>
                <c:pt idx="42" formatCode="0.00%">
                  <c:v>0.23702000000000001</c:v>
                </c:pt>
                <c:pt idx="43" formatCode="0.00%">
                  <c:v>0.22275999999999999</c:v>
                </c:pt>
                <c:pt idx="44" formatCode="0.00%">
                  <c:v>0.21968000000000001</c:v>
                </c:pt>
                <c:pt idx="45" formatCode="0.00%">
                  <c:v>0.22854000000000002</c:v>
                </c:pt>
                <c:pt idx="46" formatCode="0.00%">
                  <c:v>0.21874000000000002</c:v>
                </c:pt>
                <c:pt idx="47" formatCode="0.00%">
                  <c:v>0.18527999999999997</c:v>
                </c:pt>
                <c:pt idx="48" formatCode="0.00%">
                  <c:v>0.17793999999999999</c:v>
                </c:pt>
                <c:pt idx="49" formatCode="0.00%">
                  <c:v>0.17251999999999998</c:v>
                </c:pt>
                <c:pt idx="50" formatCode="0.00%">
                  <c:v>0.15131999999999998</c:v>
                </c:pt>
                <c:pt idx="51" formatCode="0.00%">
                  <c:v>0.14388000000000001</c:v>
                </c:pt>
                <c:pt idx="52" formatCode="0.00%">
                  <c:v>0.16289999999999999</c:v>
                </c:pt>
                <c:pt idx="53" formatCode="0.00%">
                  <c:v>0.16264000000000001</c:v>
                </c:pt>
                <c:pt idx="54" formatCode="0.00%">
                  <c:v>0.16520000000000001</c:v>
                </c:pt>
                <c:pt idx="55" formatCode="0.00%">
                  <c:v>0.17366000000000001</c:v>
                </c:pt>
                <c:pt idx="56" formatCode="0.00%">
                  <c:v>0.17226000000000002</c:v>
                </c:pt>
                <c:pt idx="57" formatCode="0.00%">
                  <c:v>0.15260000000000001</c:v>
                </c:pt>
                <c:pt idx="58" formatCode="0.00%">
                  <c:v>0.13686000000000001</c:v>
                </c:pt>
                <c:pt idx="59" formatCode="0.00%">
                  <c:v>0.12789999999999999</c:v>
                </c:pt>
                <c:pt idx="60" formatCode="0.00%">
                  <c:v>0.13388</c:v>
                </c:pt>
                <c:pt idx="61" formatCode="0.00%">
                  <c:v>0.13811999999999999</c:v>
                </c:pt>
                <c:pt idx="62" formatCode="0.00%">
                  <c:v>0.12998000000000001</c:v>
                </c:pt>
                <c:pt idx="63" formatCode="0.00%">
                  <c:v>0.14301999999999998</c:v>
                </c:pt>
                <c:pt idx="64" formatCode="0.00%">
                  <c:v>0.15861999999999998</c:v>
                </c:pt>
                <c:pt idx="65" formatCode="0.00%">
                  <c:v>0.14808000000000002</c:v>
                </c:pt>
                <c:pt idx="66" formatCode="0.00%">
                  <c:v>0.14849999999999999</c:v>
                </c:pt>
                <c:pt idx="67" formatCode="0.00%">
                  <c:v>0.18010000000000001</c:v>
                </c:pt>
                <c:pt idx="68" formatCode="0.00%">
                  <c:v>0.16836000000000001</c:v>
                </c:pt>
                <c:pt idx="69" formatCode="0.00%">
                  <c:v>0.16518000000000002</c:v>
                </c:pt>
                <c:pt idx="70" formatCode="0.00%">
                  <c:v>0.18278</c:v>
                </c:pt>
                <c:pt idx="71" formatCode="0.00%">
                  <c:v>0.20195999999999997</c:v>
                </c:pt>
                <c:pt idx="72" formatCode="0.00%">
                  <c:v>0.1767</c:v>
                </c:pt>
                <c:pt idx="73" formatCode="0.00%">
                  <c:v>0.21329999999999999</c:v>
                </c:pt>
                <c:pt idx="74" formatCode="0.00%">
                  <c:v>0.21209999999999996</c:v>
                </c:pt>
                <c:pt idx="75" formatCode="0.00%">
                  <c:v>0.21490000000000001</c:v>
                </c:pt>
                <c:pt idx="76" formatCode="0.00%">
                  <c:v>0.19526000000000002</c:v>
                </c:pt>
                <c:pt idx="77" formatCode="0.00%">
                  <c:v>0.21046000000000001</c:v>
                </c:pt>
                <c:pt idx="78" formatCode="0.00%">
                  <c:v>0.19362000000000001</c:v>
                </c:pt>
                <c:pt idx="79" formatCode="0.00%">
                  <c:v>0.19772000000000001</c:v>
                </c:pt>
                <c:pt idx="80" formatCode="0.00%">
                  <c:v>0.20927999999999999</c:v>
                </c:pt>
                <c:pt idx="81" formatCode="0.00%">
                  <c:v>0.22108</c:v>
                </c:pt>
                <c:pt idx="82" formatCode="0.00%">
                  <c:v>0.20441999999999999</c:v>
                </c:pt>
                <c:pt idx="83" formatCode="0.00%">
                  <c:v>0.20430000000000001</c:v>
                </c:pt>
                <c:pt idx="84" formatCode="0.00%">
                  <c:v>0.2286</c:v>
                </c:pt>
                <c:pt idx="85" formatCode="0.00%">
                  <c:v>0.21433999999999997</c:v>
                </c:pt>
                <c:pt idx="86" formatCode="0.00%">
                  <c:v>0.25328000000000001</c:v>
                </c:pt>
                <c:pt idx="87" formatCode="0.00%">
                  <c:v>0.28299999999999997</c:v>
                </c:pt>
                <c:pt idx="88" formatCode="0.00%">
                  <c:v>0.27151999999999998</c:v>
                </c:pt>
                <c:pt idx="89" formatCode="0.00%">
                  <c:v>0.24822000000000002</c:v>
                </c:pt>
                <c:pt idx="90" formatCode="0.00%">
                  <c:v>0.26141999999999999</c:v>
                </c:pt>
                <c:pt idx="91" formatCode="0.00%">
                  <c:v>0.22824</c:v>
                </c:pt>
                <c:pt idx="92" formatCode="0.00%">
                  <c:v>0.23154000000000002</c:v>
                </c:pt>
                <c:pt idx="93" formatCode="0.00%">
                  <c:v>0.27243999999999996</c:v>
                </c:pt>
                <c:pt idx="94" formatCode="0.00%">
                  <c:v>0.28928000000000004</c:v>
                </c:pt>
                <c:pt idx="95" formatCode="0.00%">
                  <c:v>0.30154000000000003</c:v>
                </c:pt>
                <c:pt idx="96" formatCode="0.00%">
                  <c:v>0.30493999999999999</c:v>
                </c:pt>
                <c:pt idx="97" formatCode="0.00%">
                  <c:v>0.27844000000000002</c:v>
                </c:pt>
                <c:pt idx="98" formatCode="0.00%">
                  <c:v>0.25368000000000002</c:v>
                </c:pt>
                <c:pt idx="99" formatCode="0.00%">
                  <c:v>0.25544</c:v>
                </c:pt>
              </c:numCache>
            </c:numRef>
          </c:val>
          <c:smooth val="0"/>
        </c:ser>
        <c:dLbls>
          <c:showLegendKey val="0"/>
          <c:showVal val="0"/>
          <c:showCatName val="0"/>
          <c:showSerName val="0"/>
          <c:showPercent val="0"/>
          <c:showBubbleSize val="0"/>
        </c:dLbls>
        <c:marker val="1"/>
        <c:smooth val="0"/>
        <c:axId val="58816384"/>
        <c:axId val="58817920"/>
      </c:lineChart>
      <c:catAx>
        <c:axId val="58816384"/>
        <c:scaling>
          <c:orientation val="minMax"/>
        </c:scaling>
        <c:delete val="0"/>
        <c:axPos val="b"/>
        <c:numFmt formatCode="General" sourceLinked="1"/>
        <c:majorTickMark val="out"/>
        <c:minorTickMark val="none"/>
        <c:tickLblPos val="nextTo"/>
        <c:txPr>
          <a:bodyPr/>
          <a:lstStyle/>
          <a:p>
            <a:pPr>
              <a:defRPr sz="2400">
                <a:latin typeface="Helvetica" pitchFamily="34" charset="0"/>
                <a:cs typeface="Helvetica" pitchFamily="34" charset="0"/>
              </a:defRPr>
            </a:pPr>
            <a:endParaRPr lang="en-US"/>
          </a:p>
        </c:txPr>
        <c:crossAx val="58817920"/>
        <c:crosses val="autoZero"/>
        <c:auto val="1"/>
        <c:lblAlgn val="ctr"/>
        <c:lblOffset val="100"/>
        <c:tickLblSkip val="20"/>
        <c:noMultiLvlLbl val="0"/>
      </c:catAx>
      <c:valAx>
        <c:axId val="58817920"/>
        <c:scaling>
          <c:orientation val="minMax"/>
          <c:max val="0.45"/>
          <c:min val="0"/>
        </c:scaling>
        <c:delete val="0"/>
        <c:axPos val="l"/>
        <c:majorGridlines/>
        <c:numFmt formatCode="0%" sourceLinked="0"/>
        <c:majorTickMark val="out"/>
        <c:minorTickMark val="none"/>
        <c:tickLblPos val="nextTo"/>
        <c:txPr>
          <a:bodyPr/>
          <a:lstStyle/>
          <a:p>
            <a:pPr>
              <a:defRPr sz="2400">
                <a:latin typeface="Helvetica" pitchFamily="34" charset="0"/>
                <a:cs typeface="Helvetica" pitchFamily="34" charset="0"/>
              </a:defRPr>
            </a:pPr>
            <a:endParaRPr lang="en-US"/>
          </a:p>
        </c:txPr>
        <c:crossAx val="58816384"/>
        <c:crosses val="autoZero"/>
        <c:crossBetween val="between"/>
        <c:majorUnit val="0.1"/>
      </c:valAx>
    </c:plotArea>
    <c:legend>
      <c:legendPos val="r"/>
      <c:layout>
        <c:manualLayout>
          <c:xMode val="edge"/>
          <c:yMode val="edge"/>
          <c:x val="0.40299218865051339"/>
          <c:y val="4.7860059159271752E-2"/>
          <c:w val="0.3952574173353679"/>
          <c:h val="0.25196558763487897"/>
        </c:manualLayout>
      </c:layout>
      <c:overlay val="1"/>
      <c:txPr>
        <a:bodyPr/>
        <a:lstStyle/>
        <a:p>
          <a:pPr>
            <a:defRPr sz="2400">
              <a:latin typeface="Helvetica" pitchFamily="34" charset="0"/>
              <a:cs typeface="Helvetica"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568" cy="3509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5271204" y="0"/>
            <a:ext cx="4032568" cy="350996"/>
          </a:xfrm>
          <a:prstGeom prst="rect">
            <a:avLst/>
          </a:prstGeom>
        </p:spPr>
        <p:txBody>
          <a:bodyPr vert="horz" lIns="93287" tIns="46644" rIns="93287" bIns="46644" rtlCol="0"/>
          <a:lstStyle>
            <a:lvl1pPr algn="r">
              <a:defRPr sz="1200"/>
            </a:lvl1pPr>
          </a:lstStyle>
          <a:p>
            <a:fld id="{097C4175-1554-4222-84E1-E727DDCC66B8}" type="datetimeFigureOut">
              <a:rPr lang="en-US" smtClean="0"/>
              <a:t>5/31/2012</a:t>
            </a:fld>
            <a:endParaRPr lang="en-US"/>
          </a:p>
        </p:txBody>
      </p:sp>
      <p:sp>
        <p:nvSpPr>
          <p:cNvPr id="4" name="Footer Placeholder 3"/>
          <p:cNvSpPr>
            <a:spLocks noGrp="1"/>
          </p:cNvSpPr>
          <p:nvPr>
            <p:ph type="ftr" sz="quarter" idx="2"/>
          </p:nvPr>
        </p:nvSpPr>
        <p:spPr>
          <a:xfrm>
            <a:off x="0" y="6667711"/>
            <a:ext cx="4032568" cy="3509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5271204" y="6667711"/>
            <a:ext cx="4032568" cy="350996"/>
          </a:xfrm>
          <a:prstGeom prst="rect">
            <a:avLst/>
          </a:prstGeom>
        </p:spPr>
        <p:txBody>
          <a:bodyPr vert="horz" lIns="93287" tIns="46644" rIns="93287" bIns="46644" rtlCol="0" anchor="b"/>
          <a:lstStyle>
            <a:lvl1pPr algn="r">
              <a:defRPr sz="1200"/>
            </a:lvl1pPr>
          </a:lstStyle>
          <a:p>
            <a:fld id="{38EEA469-6209-483D-9FF1-0BF3B058E60F}" type="slidenum">
              <a:rPr lang="en-US" smtClean="0"/>
              <a:t>‹#›</a:t>
            </a:fld>
            <a:endParaRPr lang="en-US"/>
          </a:p>
        </p:txBody>
      </p:sp>
    </p:spTree>
    <p:extLst>
      <p:ext uri="{BB962C8B-B14F-4D97-AF65-F5344CB8AC3E}">
        <p14:creationId xmlns:p14="http://schemas.microsoft.com/office/powerpoint/2010/main" val="3335470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568" cy="3509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5271204" y="0"/>
            <a:ext cx="4032568" cy="350996"/>
          </a:xfrm>
          <a:prstGeom prst="rect">
            <a:avLst/>
          </a:prstGeom>
        </p:spPr>
        <p:txBody>
          <a:bodyPr vert="horz" lIns="93287" tIns="46644" rIns="93287" bIns="46644" rtlCol="0"/>
          <a:lstStyle>
            <a:lvl1pPr algn="r">
              <a:defRPr sz="1200"/>
            </a:lvl1pPr>
          </a:lstStyle>
          <a:p>
            <a:fld id="{FB1EE810-65BC-472F-8820-C42F7D7532D6}" type="datetimeFigureOut">
              <a:rPr lang="en-US" smtClean="0"/>
              <a:t>5/31/2012</a:t>
            </a:fld>
            <a:endParaRPr lang="en-US"/>
          </a:p>
        </p:txBody>
      </p:sp>
      <p:sp>
        <p:nvSpPr>
          <p:cNvPr id="4" name="Slide Image Placeholder 3"/>
          <p:cNvSpPr>
            <a:spLocks noGrp="1" noRot="1" noChangeAspect="1"/>
          </p:cNvSpPr>
          <p:nvPr>
            <p:ph type="sldImg" idx="2"/>
          </p:nvPr>
        </p:nvSpPr>
        <p:spPr>
          <a:xfrm>
            <a:off x="2898775" y="527050"/>
            <a:ext cx="3508375" cy="2632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930593" y="3334464"/>
            <a:ext cx="7444740" cy="31589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67711"/>
            <a:ext cx="4032568" cy="3509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5271204" y="6667711"/>
            <a:ext cx="4032568" cy="350996"/>
          </a:xfrm>
          <a:prstGeom prst="rect">
            <a:avLst/>
          </a:prstGeom>
        </p:spPr>
        <p:txBody>
          <a:bodyPr vert="horz" lIns="93287" tIns="46644" rIns="93287" bIns="46644" rtlCol="0" anchor="b"/>
          <a:lstStyle>
            <a:lvl1pPr algn="r">
              <a:defRPr sz="1200"/>
            </a:lvl1pPr>
          </a:lstStyle>
          <a:p>
            <a:fld id="{E619AE9A-A217-4CD9-8F52-B522CB8BF0F8}" type="slidenum">
              <a:rPr lang="en-US" smtClean="0"/>
              <a:t>‹#›</a:t>
            </a:fld>
            <a:endParaRPr lang="en-US"/>
          </a:p>
        </p:txBody>
      </p:sp>
    </p:spTree>
    <p:extLst>
      <p:ext uri="{BB962C8B-B14F-4D97-AF65-F5344CB8AC3E}">
        <p14:creationId xmlns:p14="http://schemas.microsoft.com/office/powerpoint/2010/main" val="1443687234"/>
      </p:ext>
    </p:extLst>
  </p:cSld>
  <p:clrMap bg1="lt1" tx1="dk1" bg2="lt2" tx2="dk2" accent1="accent1" accent2="accent2" accent3="accent3" accent4="accent4" accent5="accent5" accent6="accent6" hlink="hlink" folHlink="folHlink"/>
  <p:notesStyle>
    <a:lvl1pPr marL="0" algn="l" defTabSz="5119250" rtl="0" eaLnBrk="1" latinLnBrk="0" hangingPunct="1">
      <a:defRPr sz="6800" kern="1200">
        <a:solidFill>
          <a:schemeClr val="tx1"/>
        </a:solidFill>
        <a:latin typeface="+mn-lt"/>
        <a:ea typeface="+mn-ea"/>
        <a:cs typeface="+mn-cs"/>
      </a:defRPr>
    </a:lvl1pPr>
    <a:lvl2pPr marL="2559625" algn="l" defTabSz="5119250" rtl="0" eaLnBrk="1" latinLnBrk="0" hangingPunct="1">
      <a:defRPr sz="6800" kern="1200">
        <a:solidFill>
          <a:schemeClr val="tx1"/>
        </a:solidFill>
        <a:latin typeface="+mn-lt"/>
        <a:ea typeface="+mn-ea"/>
        <a:cs typeface="+mn-cs"/>
      </a:defRPr>
    </a:lvl2pPr>
    <a:lvl3pPr marL="5119250" algn="l" defTabSz="5119250" rtl="0" eaLnBrk="1" latinLnBrk="0" hangingPunct="1">
      <a:defRPr sz="6800" kern="1200">
        <a:solidFill>
          <a:schemeClr val="tx1"/>
        </a:solidFill>
        <a:latin typeface="+mn-lt"/>
        <a:ea typeface="+mn-ea"/>
        <a:cs typeface="+mn-cs"/>
      </a:defRPr>
    </a:lvl3pPr>
    <a:lvl4pPr marL="7678876" algn="l" defTabSz="5119250" rtl="0" eaLnBrk="1" latinLnBrk="0" hangingPunct="1">
      <a:defRPr sz="6800" kern="1200">
        <a:solidFill>
          <a:schemeClr val="tx1"/>
        </a:solidFill>
        <a:latin typeface="+mn-lt"/>
        <a:ea typeface="+mn-ea"/>
        <a:cs typeface="+mn-cs"/>
      </a:defRPr>
    </a:lvl4pPr>
    <a:lvl5pPr marL="10238500" algn="l" defTabSz="5119250" rtl="0" eaLnBrk="1" latinLnBrk="0" hangingPunct="1">
      <a:defRPr sz="6800" kern="1200">
        <a:solidFill>
          <a:schemeClr val="tx1"/>
        </a:solidFill>
        <a:latin typeface="+mn-lt"/>
        <a:ea typeface="+mn-ea"/>
        <a:cs typeface="+mn-cs"/>
      </a:defRPr>
    </a:lvl5pPr>
    <a:lvl6pPr marL="12798126" algn="l" defTabSz="5119250" rtl="0" eaLnBrk="1" latinLnBrk="0" hangingPunct="1">
      <a:defRPr sz="6800" kern="1200">
        <a:solidFill>
          <a:schemeClr val="tx1"/>
        </a:solidFill>
        <a:latin typeface="+mn-lt"/>
        <a:ea typeface="+mn-ea"/>
        <a:cs typeface="+mn-cs"/>
      </a:defRPr>
    </a:lvl6pPr>
    <a:lvl7pPr marL="15357750" algn="l" defTabSz="5119250" rtl="0" eaLnBrk="1" latinLnBrk="0" hangingPunct="1">
      <a:defRPr sz="6800" kern="1200">
        <a:solidFill>
          <a:schemeClr val="tx1"/>
        </a:solidFill>
        <a:latin typeface="+mn-lt"/>
        <a:ea typeface="+mn-ea"/>
        <a:cs typeface="+mn-cs"/>
      </a:defRPr>
    </a:lvl7pPr>
    <a:lvl8pPr marL="17917377" algn="l" defTabSz="5119250" rtl="0" eaLnBrk="1" latinLnBrk="0" hangingPunct="1">
      <a:defRPr sz="6800" kern="1200">
        <a:solidFill>
          <a:schemeClr val="tx1"/>
        </a:solidFill>
        <a:latin typeface="+mn-lt"/>
        <a:ea typeface="+mn-ea"/>
        <a:cs typeface="+mn-cs"/>
      </a:defRPr>
    </a:lvl8pPr>
    <a:lvl9pPr marL="20477001" algn="l" defTabSz="5119250" rtl="0" eaLnBrk="1" latinLnBrk="0" hangingPunct="1">
      <a:defRPr sz="6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19AE9A-A217-4CD9-8F52-B522CB8BF0F8}" type="slidenum">
              <a:rPr lang="en-US" smtClean="0"/>
              <a:t>1</a:t>
            </a:fld>
            <a:endParaRPr lang="en-US"/>
          </a:p>
        </p:txBody>
      </p:sp>
    </p:spTree>
    <p:extLst>
      <p:ext uri="{BB962C8B-B14F-4D97-AF65-F5344CB8AC3E}">
        <p14:creationId xmlns:p14="http://schemas.microsoft.com/office/powerpoint/2010/main" val="2863070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2"/>
            <a:ext cx="4352544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59625" indent="0" algn="ctr">
              <a:buNone/>
              <a:defRPr>
                <a:solidFill>
                  <a:schemeClr val="tx1">
                    <a:tint val="75000"/>
                  </a:schemeClr>
                </a:solidFill>
              </a:defRPr>
            </a:lvl2pPr>
            <a:lvl3pPr marL="5119250" indent="0" algn="ctr">
              <a:buNone/>
              <a:defRPr>
                <a:solidFill>
                  <a:schemeClr val="tx1">
                    <a:tint val="75000"/>
                  </a:schemeClr>
                </a:solidFill>
              </a:defRPr>
            </a:lvl3pPr>
            <a:lvl4pPr marL="7678876" indent="0" algn="ctr">
              <a:buNone/>
              <a:defRPr>
                <a:solidFill>
                  <a:schemeClr val="tx1">
                    <a:tint val="75000"/>
                  </a:schemeClr>
                </a:solidFill>
              </a:defRPr>
            </a:lvl4pPr>
            <a:lvl5pPr marL="10238500" indent="0" algn="ctr">
              <a:buNone/>
              <a:defRPr>
                <a:solidFill>
                  <a:schemeClr val="tx1">
                    <a:tint val="75000"/>
                  </a:schemeClr>
                </a:solidFill>
              </a:defRPr>
            </a:lvl5pPr>
            <a:lvl6pPr marL="12798126" indent="0" algn="ctr">
              <a:buNone/>
              <a:defRPr>
                <a:solidFill>
                  <a:schemeClr val="tx1">
                    <a:tint val="75000"/>
                  </a:schemeClr>
                </a:solidFill>
              </a:defRPr>
            </a:lvl6pPr>
            <a:lvl7pPr marL="15357750" indent="0" algn="ctr">
              <a:buNone/>
              <a:defRPr>
                <a:solidFill>
                  <a:schemeClr val="tx1">
                    <a:tint val="75000"/>
                  </a:schemeClr>
                </a:solidFill>
              </a:defRPr>
            </a:lvl7pPr>
            <a:lvl8pPr marL="17917377" indent="0" algn="ctr">
              <a:buNone/>
              <a:defRPr>
                <a:solidFill>
                  <a:schemeClr val="tx1">
                    <a:tint val="75000"/>
                  </a:schemeClr>
                </a:solidFill>
              </a:defRPr>
            </a:lvl8pPr>
            <a:lvl9pPr marL="2047700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83243C-FE41-4EA9-952E-B9D1B9DBDCB5}" type="datetimeFigureOut">
              <a:rPr lang="en-US" smtClean="0"/>
              <a:t>5/31/2012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35EE8-EC5E-4DCD-AB6E-A70985112AC1}" type="slidenum">
              <a:rPr lang="en-US" smtClean="0"/>
              <a:t>‹#›</a:t>
            </a:fld>
            <a:endParaRPr lang="en-US"/>
          </a:p>
        </p:txBody>
      </p:sp>
    </p:spTree>
    <p:extLst>
      <p:ext uri="{BB962C8B-B14F-4D97-AF65-F5344CB8AC3E}">
        <p14:creationId xmlns:p14="http://schemas.microsoft.com/office/powerpoint/2010/main" val="309007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3243C-FE41-4EA9-952E-B9D1B9DBDCB5}" type="datetimeFigureOut">
              <a:rPr lang="en-US" smtClean="0"/>
              <a:t>5/31/2012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35EE8-EC5E-4DCD-AB6E-A70985112AC1}" type="slidenum">
              <a:rPr lang="en-US" smtClean="0"/>
              <a:t>‹#›</a:t>
            </a:fld>
            <a:endParaRPr lang="en-US"/>
          </a:p>
        </p:txBody>
      </p:sp>
    </p:spTree>
    <p:extLst>
      <p:ext uri="{BB962C8B-B14F-4D97-AF65-F5344CB8AC3E}">
        <p14:creationId xmlns:p14="http://schemas.microsoft.com/office/powerpoint/2010/main" val="3503773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7976"/>
            <a:ext cx="11521440" cy="327685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537976"/>
            <a:ext cx="33710880" cy="327685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3243C-FE41-4EA9-952E-B9D1B9DBDCB5}" type="datetimeFigureOut">
              <a:rPr lang="en-US" smtClean="0"/>
              <a:t>5/31/2012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35EE8-EC5E-4DCD-AB6E-A70985112AC1}" type="slidenum">
              <a:rPr lang="en-US" smtClean="0"/>
              <a:t>‹#›</a:t>
            </a:fld>
            <a:endParaRPr lang="en-US"/>
          </a:p>
        </p:txBody>
      </p:sp>
    </p:spTree>
    <p:extLst>
      <p:ext uri="{BB962C8B-B14F-4D97-AF65-F5344CB8AC3E}">
        <p14:creationId xmlns:p14="http://schemas.microsoft.com/office/powerpoint/2010/main" val="4103934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3243C-FE41-4EA9-952E-B9D1B9DBDCB5}" type="datetimeFigureOut">
              <a:rPr lang="en-US" smtClean="0"/>
              <a:t>5/31/2012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35EE8-EC5E-4DCD-AB6E-A70985112AC1}" type="slidenum">
              <a:rPr lang="en-US" smtClean="0"/>
              <a:t>‹#›</a:t>
            </a:fld>
            <a:endParaRPr lang="en-US"/>
          </a:p>
        </p:txBody>
      </p:sp>
    </p:spTree>
    <p:extLst>
      <p:ext uri="{BB962C8B-B14F-4D97-AF65-F5344CB8AC3E}">
        <p14:creationId xmlns:p14="http://schemas.microsoft.com/office/powerpoint/2010/main" val="1845482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2" y="24678642"/>
            <a:ext cx="43525440" cy="7627620"/>
          </a:xfrm>
        </p:spPr>
        <p:txBody>
          <a:bodyPr anchor="t"/>
          <a:lstStyle>
            <a:lvl1pPr algn="l">
              <a:defRPr sz="224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2" y="16277596"/>
            <a:ext cx="43525440" cy="8401048"/>
          </a:xfrm>
        </p:spPr>
        <p:txBody>
          <a:bodyPr anchor="b"/>
          <a:lstStyle>
            <a:lvl1pPr marL="0" indent="0">
              <a:buNone/>
              <a:defRPr sz="11200">
                <a:solidFill>
                  <a:schemeClr val="tx1">
                    <a:tint val="75000"/>
                  </a:schemeClr>
                </a:solidFill>
              </a:defRPr>
            </a:lvl1pPr>
            <a:lvl2pPr marL="2559625" indent="0">
              <a:buNone/>
              <a:defRPr sz="10000">
                <a:solidFill>
                  <a:schemeClr val="tx1">
                    <a:tint val="75000"/>
                  </a:schemeClr>
                </a:solidFill>
              </a:defRPr>
            </a:lvl2pPr>
            <a:lvl3pPr marL="5119250" indent="0">
              <a:buNone/>
              <a:defRPr sz="9000">
                <a:solidFill>
                  <a:schemeClr val="tx1">
                    <a:tint val="75000"/>
                  </a:schemeClr>
                </a:solidFill>
              </a:defRPr>
            </a:lvl3pPr>
            <a:lvl4pPr marL="7678876" indent="0">
              <a:buNone/>
              <a:defRPr sz="7800">
                <a:solidFill>
                  <a:schemeClr val="tx1">
                    <a:tint val="75000"/>
                  </a:schemeClr>
                </a:solidFill>
              </a:defRPr>
            </a:lvl4pPr>
            <a:lvl5pPr marL="10238500" indent="0">
              <a:buNone/>
              <a:defRPr sz="7800">
                <a:solidFill>
                  <a:schemeClr val="tx1">
                    <a:tint val="75000"/>
                  </a:schemeClr>
                </a:solidFill>
              </a:defRPr>
            </a:lvl5pPr>
            <a:lvl6pPr marL="12798126" indent="0">
              <a:buNone/>
              <a:defRPr sz="7800">
                <a:solidFill>
                  <a:schemeClr val="tx1">
                    <a:tint val="75000"/>
                  </a:schemeClr>
                </a:solidFill>
              </a:defRPr>
            </a:lvl6pPr>
            <a:lvl7pPr marL="15357750" indent="0">
              <a:buNone/>
              <a:defRPr sz="7800">
                <a:solidFill>
                  <a:schemeClr val="tx1">
                    <a:tint val="75000"/>
                  </a:schemeClr>
                </a:solidFill>
              </a:defRPr>
            </a:lvl7pPr>
            <a:lvl8pPr marL="17917377" indent="0">
              <a:buNone/>
              <a:defRPr sz="7800">
                <a:solidFill>
                  <a:schemeClr val="tx1">
                    <a:tint val="75000"/>
                  </a:schemeClr>
                </a:solidFill>
              </a:defRPr>
            </a:lvl8pPr>
            <a:lvl9pPr marL="20477001" indent="0">
              <a:buNone/>
              <a:defRPr sz="7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3243C-FE41-4EA9-952E-B9D1B9DBDCB5}" type="datetimeFigureOut">
              <a:rPr lang="en-US" smtClean="0"/>
              <a:t>5/31/2012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35EE8-EC5E-4DCD-AB6E-A70985112AC1}" type="slidenum">
              <a:rPr lang="en-US" smtClean="0"/>
              <a:t>‹#›</a:t>
            </a:fld>
            <a:endParaRPr lang="en-US"/>
          </a:p>
        </p:txBody>
      </p:sp>
    </p:spTree>
    <p:extLst>
      <p:ext uri="{BB962C8B-B14F-4D97-AF65-F5344CB8AC3E}">
        <p14:creationId xmlns:p14="http://schemas.microsoft.com/office/powerpoint/2010/main" val="2068742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8961124"/>
            <a:ext cx="22616160" cy="25345392"/>
          </a:xfrm>
        </p:spPr>
        <p:txBody>
          <a:bodyPr/>
          <a:lstStyle>
            <a:lvl1pPr>
              <a:defRPr sz="15600"/>
            </a:lvl1pPr>
            <a:lvl2pPr>
              <a:defRPr sz="13400"/>
            </a:lvl2pPr>
            <a:lvl3pPr>
              <a:defRPr sz="11200"/>
            </a:lvl3pPr>
            <a:lvl4pPr>
              <a:defRPr sz="10000"/>
            </a:lvl4pPr>
            <a:lvl5pPr>
              <a:defRPr sz="10000"/>
            </a:lvl5pPr>
            <a:lvl6pPr>
              <a:defRPr sz="10000"/>
            </a:lvl6pPr>
            <a:lvl7pPr>
              <a:defRPr sz="10000"/>
            </a:lvl7pPr>
            <a:lvl8pPr>
              <a:defRPr sz="10000"/>
            </a:lvl8pPr>
            <a:lvl9pPr>
              <a:defRPr sz="10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8961124"/>
            <a:ext cx="22616160" cy="25345392"/>
          </a:xfrm>
        </p:spPr>
        <p:txBody>
          <a:bodyPr/>
          <a:lstStyle>
            <a:lvl1pPr>
              <a:defRPr sz="15600"/>
            </a:lvl1pPr>
            <a:lvl2pPr>
              <a:defRPr sz="13400"/>
            </a:lvl2pPr>
            <a:lvl3pPr>
              <a:defRPr sz="11200"/>
            </a:lvl3pPr>
            <a:lvl4pPr>
              <a:defRPr sz="10000"/>
            </a:lvl4pPr>
            <a:lvl5pPr>
              <a:defRPr sz="10000"/>
            </a:lvl5pPr>
            <a:lvl6pPr>
              <a:defRPr sz="10000"/>
            </a:lvl6pPr>
            <a:lvl7pPr>
              <a:defRPr sz="10000"/>
            </a:lvl7pPr>
            <a:lvl8pPr>
              <a:defRPr sz="10000"/>
            </a:lvl8pPr>
            <a:lvl9pPr>
              <a:defRPr sz="10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83243C-FE41-4EA9-952E-B9D1B9DBDCB5}" type="datetimeFigureOut">
              <a:rPr lang="en-US" smtClean="0"/>
              <a:t>5/31/2012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B35EE8-EC5E-4DCD-AB6E-A70985112AC1}" type="slidenum">
              <a:rPr lang="en-US" smtClean="0"/>
              <a:t>‹#›</a:t>
            </a:fld>
            <a:endParaRPr lang="en-US"/>
          </a:p>
        </p:txBody>
      </p:sp>
    </p:spTree>
    <p:extLst>
      <p:ext uri="{BB962C8B-B14F-4D97-AF65-F5344CB8AC3E}">
        <p14:creationId xmlns:p14="http://schemas.microsoft.com/office/powerpoint/2010/main" val="3719299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8596632"/>
            <a:ext cx="22625052" cy="3582668"/>
          </a:xfrm>
        </p:spPr>
        <p:txBody>
          <a:bodyPr anchor="b"/>
          <a:lstStyle>
            <a:lvl1pPr marL="0" indent="0">
              <a:buNone/>
              <a:defRPr sz="13400" b="1"/>
            </a:lvl1pPr>
            <a:lvl2pPr marL="2559625" indent="0">
              <a:buNone/>
              <a:defRPr sz="11200" b="1"/>
            </a:lvl2pPr>
            <a:lvl3pPr marL="5119250" indent="0">
              <a:buNone/>
              <a:defRPr sz="10000" b="1"/>
            </a:lvl3pPr>
            <a:lvl4pPr marL="7678876" indent="0">
              <a:buNone/>
              <a:defRPr sz="9000" b="1"/>
            </a:lvl4pPr>
            <a:lvl5pPr marL="10238500" indent="0">
              <a:buNone/>
              <a:defRPr sz="9000" b="1"/>
            </a:lvl5pPr>
            <a:lvl6pPr marL="12798126" indent="0">
              <a:buNone/>
              <a:defRPr sz="9000" b="1"/>
            </a:lvl6pPr>
            <a:lvl7pPr marL="15357750" indent="0">
              <a:buNone/>
              <a:defRPr sz="9000" b="1"/>
            </a:lvl7pPr>
            <a:lvl8pPr marL="17917377" indent="0">
              <a:buNone/>
              <a:defRPr sz="9000" b="1"/>
            </a:lvl8pPr>
            <a:lvl9pPr marL="20477001" indent="0">
              <a:buNone/>
              <a:defRPr sz="9000" b="1"/>
            </a:lvl9pPr>
          </a:lstStyle>
          <a:p>
            <a:pPr lvl="0"/>
            <a:r>
              <a:rPr lang="en-US" smtClean="0"/>
              <a:t>Click to edit Master text styles</a:t>
            </a:r>
          </a:p>
        </p:txBody>
      </p:sp>
      <p:sp>
        <p:nvSpPr>
          <p:cNvPr id="4" name="Content Placeholder 3"/>
          <p:cNvSpPr>
            <a:spLocks noGrp="1"/>
          </p:cNvSpPr>
          <p:nvPr>
            <p:ph sz="half" idx="2"/>
          </p:nvPr>
        </p:nvSpPr>
        <p:spPr>
          <a:xfrm>
            <a:off x="2560320" y="12179300"/>
            <a:ext cx="22625052" cy="22127212"/>
          </a:xfrm>
        </p:spPr>
        <p:txBody>
          <a:bodyPr/>
          <a:lstStyle>
            <a:lvl1pPr>
              <a:defRPr sz="13400"/>
            </a:lvl1pPr>
            <a:lvl2pPr>
              <a:defRPr sz="11200"/>
            </a:lvl2pPr>
            <a:lvl3pPr>
              <a:defRPr sz="100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2" y="8596632"/>
            <a:ext cx="22633940" cy="3582668"/>
          </a:xfrm>
        </p:spPr>
        <p:txBody>
          <a:bodyPr anchor="b"/>
          <a:lstStyle>
            <a:lvl1pPr marL="0" indent="0">
              <a:buNone/>
              <a:defRPr sz="13400" b="1"/>
            </a:lvl1pPr>
            <a:lvl2pPr marL="2559625" indent="0">
              <a:buNone/>
              <a:defRPr sz="11200" b="1"/>
            </a:lvl2pPr>
            <a:lvl3pPr marL="5119250" indent="0">
              <a:buNone/>
              <a:defRPr sz="10000" b="1"/>
            </a:lvl3pPr>
            <a:lvl4pPr marL="7678876" indent="0">
              <a:buNone/>
              <a:defRPr sz="9000" b="1"/>
            </a:lvl4pPr>
            <a:lvl5pPr marL="10238500" indent="0">
              <a:buNone/>
              <a:defRPr sz="9000" b="1"/>
            </a:lvl5pPr>
            <a:lvl6pPr marL="12798126" indent="0">
              <a:buNone/>
              <a:defRPr sz="9000" b="1"/>
            </a:lvl6pPr>
            <a:lvl7pPr marL="15357750" indent="0">
              <a:buNone/>
              <a:defRPr sz="9000" b="1"/>
            </a:lvl7pPr>
            <a:lvl8pPr marL="17917377" indent="0">
              <a:buNone/>
              <a:defRPr sz="9000" b="1"/>
            </a:lvl8pPr>
            <a:lvl9pPr marL="20477001" indent="0">
              <a:buNone/>
              <a:defRPr sz="9000" b="1"/>
            </a:lvl9pPr>
          </a:lstStyle>
          <a:p>
            <a:pPr lvl="0"/>
            <a:r>
              <a:rPr lang="en-US" smtClean="0"/>
              <a:t>Click to edit Master text styles</a:t>
            </a:r>
          </a:p>
        </p:txBody>
      </p:sp>
      <p:sp>
        <p:nvSpPr>
          <p:cNvPr id="6" name="Content Placeholder 5"/>
          <p:cNvSpPr>
            <a:spLocks noGrp="1"/>
          </p:cNvSpPr>
          <p:nvPr>
            <p:ph sz="quarter" idx="4"/>
          </p:nvPr>
        </p:nvSpPr>
        <p:spPr>
          <a:xfrm>
            <a:off x="26012142" y="12179300"/>
            <a:ext cx="22633940" cy="22127212"/>
          </a:xfrm>
        </p:spPr>
        <p:txBody>
          <a:bodyPr/>
          <a:lstStyle>
            <a:lvl1pPr>
              <a:defRPr sz="13400"/>
            </a:lvl1pPr>
            <a:lvl2pPr>
              <a:defRPr sz="11200"/>
            </a:lvl2pPr>
            <a:lvl3pPr>
              <a:defRPr sz="100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83243C-FE41-4EA9-952E-B9D1B9DBDCB5}" type="datetimeFigureOut">
              <a:rPr lang="en-US" smtClean="0"/>
              <a:t>5/31/2012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B35EE8-EC5E-4DCD-AB6E-A70985112AC1}" type="slidenum">
              <a:rPr lang="en-US" smtClean="0"/>
              <a:t>‹#›</a:t>
            </a:fld>
            <a:endParaRPr lang="en-US"/>
          </a:p>
        </p:txBody>
      </p:sp>
    </p:spTree>
    <p:extLst>
      <p:ext uri="{BB962C8B-B14F-4D97-AF65-F5344CB8AC3E}">
        <p14:creationId xmlns:p14="http://schemas.microsoft.com/office/powerpoint/2010/main" val="2957289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83243C-FE41-4EA9-952E-B9D1B9DBDCB5}" type="datetimeFigureOut">
              <a:rPr lang="en-US" smtClean="0"/>
              <a:t>5/31/2012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B35EE8-EC5E-4DCD-AB6E-A70985112AC1}" type="slidenum">
              <a:rPr lang="en-US" smtClean="0"/>
              <a:t>‹#›</a:t>
            </a:fld>
            <a:endParaRPr lang="en-US"/>
          </a:p>
        </p:txBody>
      </p:sp>
    </p:spTree>
    <p:extLst>
      <p:ext uri="{BB962C8B-B14F-4D97-AF65-F5344CB8AC3E}">
        <p14:creationId xmlns:p14="http://schemas.microsoft.com/office/powerpoint/2010/main" val="285612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243C-FE41-4EA9-952E-B9D1B9DBDCB5}" type="datetimeFigureOut">
              <a:rPr lang="en-US" smtClean="0"/>
              <a:t>5/31/2012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B35EE8-EC5E-4DCD-AB6E-A70985112AC1}" type="slidenum">
              <a:rPr lang="en-US" smtClean="0"/>
              <a:t>‹#›</a:t>
            </a:fld>
            <a:endParaRPr lang="en-US"/>
          </a:p>
        </p:txBody>
      </p:sp>
    </p:spTree>
    <p:extLst>
      <p:ext uri="{BB962C8B-B14F-4D97-AF65-F5344CB8AC3E}">
        <p14:creationId xmlns:p14="http://schemas.microsoft.com/office/powerpoint/2010/main" val="215488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529080"/>
            <a:ext cx="16846552" cy="6507480"/>
          </a:xfrm>
        </p:spPr>
        <p:txBody>
          <a:bodyPr anchor="b"/>
          <a:lstStyle>
            <a:lvl1pPr algn="l">
              <a:defRPr sz="11200" b="1"/>
            </a:lvl1pPr>
          </a:lstStyle>
          <a:p>
            <a:r>
              <a:rPr lang="en-US" smtClean="0"/>
              <a:t>Click to edit Master title style</a:t>
            </a:r>
            <a:endParaRPr lang="en-US"/>
          </a:p>
        </p:txBody>
      </p:sp>
      <p:sp>
        <p:nvSpPr>
          <p:cNvPr id="3" name="Content Placeholder 2"/>
          <p:cNvSpPr>
            <a:spLocks noGrp="1"/>
          </p:cNvSpPr>
          <p:nvPr>
            <p:ph idx="1"/>
          </p:nvPr>
        </p:nvSpPr>
        <p:spPr>
          <a:xfrm>
            <a:off x="20020280" y="1529084"/>
            <a:ext cx="28625800" cy="32777432"/>
          </a:xfrm>
        </p:spPr>
        <p:txBody>
          <a:bodyPr/>
          <a:lstStyle>
            <a:lvl1pPr>
              <a:defRPr sz="18000"/>
            </a:lvl1pPr>
            <a:lvl2pPr>
              <a:defRPr sz="156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4" y="8036564"/>
            <a:ext cx="16846552" cy="26269952"/>
          </a:xfrm>
        </p:spPr>
        <p:txBody>
          <a:bodyPr/>
          <a:lstStyle>
            <a:lvl1pPr marL="0" indent="0">
              <a:buNone/>
              <a:defRPr sz="7800"/>
            </a:lvl1pPr>
            <a:lvl2pPr marL="2559625" indent="0">
              <a:buNone/>
              <a:defRPr sz="6800"/>
            </a:lvl2pPr>
            <a:lvl3pPr marL="5119250" indent="0">
              <a:buNone/>
              <a:defRPr sz="5600"/>
            </a:lvl3pPr>
            <a:lvl4pPr marL="7678876" indent="0">
              <a:buNone/>
              <a:defRPr sz="5000"/>
            </a:lvl4pPr>
            <a:lvl5pPr marL="10238500" indent="0">
              <a:buNone/>
              <a:defRPr sz="5000"/>
            </a:lvl5pPr>
            <a:lvl6pPr marL="12798126" indent="0">
              <a:buNone/>
              <a:defRPr sz="5000"/>
            </a:lvl6pPr>
            <a:lvl7pPr marL="15357750" indent="0">
              <a:buNone/>
              <a:defRPr sz="5000"/>
            </a:lvl7pPr>
            <a:lvl8pPr marL="17917377" indent="0">
              <a:buNone/>
              <a:defRPr sz="5000"/>
            </a:lvl8pPr>
            <a:lvl9pPr marL="20477001" indent="0">
              <a:buNone/>
              <a:defRPr sz="5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3243C-FE41-4EA9-952E-B9D1B9DBDCB5}" type="datetimeFigureOut">
              <a:rPr lang="en-US" smtClean="0"/>
              <a:t>5/31/2012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B35EE8-EC5E-4DCD-AB6E-A70985112AC1}" type="slidenum">
              <a:rPr lang="en-US" smtClean="0"/>
              <a:t>‹#›</a:t>
            </a:fld>
            <a:endParaRPr lang="en-US"/>
          </a:p>
        </p:txBody>
      </p:sp>
    </p:spTree>
    <p:extLst>
      <p:ext uri="{BB962C8B-B14F-4D97-AF65-F5344CB8AC3E}">
        <p14:creationId xmlns:p14="http://schemas.microsoft.com/office/powerpoint/2010/main" val="212984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2" y="26883360"/>
            <a:ext cx="30723840" cy="3173732"/>
          </a:xfrm>
        </p:spPr>
        <p:txBody>
          <a:bodyPr anchor="b"/>
          <a:lstStyle>
            <a:lvl1pPr algn="l">
              <a:defRPr sz="11200" b="1"/>
            </a:lvl1pPr>
          </a:lstStyle>
          <a:p>
            <a:r>
              <a:rPr lang="en-US" smtClean="0"/>
              <a:t>Click to edit Master title style</a:t>
            </a:r>
            <a:endParaRPr lang="en-US"/>
          </a:p>
        </p:txBody>
      </p:sp>
      <p:sp>
        <p:nvSpPr>
          <p:cNvPr id="3" name="Picture Placeholder 2"/>
          <p:cNvSpPr>
            <a:spLocks noGrp="1"/>
          </p:cNvSpPr>
          <p:nvPr>
            <p:ph type="pic" idx="1"/>
          </p:nvPr>
        </p:nvSpPr>
        <p:spPr>
          <a:xfrm>
            <a:off x="10036812" y="3431540"/>
            <a:ext cx="30723840" cy="23042880"/>
          </a:xfrm>
        </p:spPr>
        <p:txBody>
          <a:bodyPr/>
          <a:lstStyle>
            <a:lvl1pPr marL="0" indent="0">
              <a:buNone/>
              <a:defRPr sz="18000"/>
            </a:lvl1pPr>
            <a:lvl2pPr marL="2559625" indent="0">
              <a:buNone/>
              <a:defRPr sz="15600"/>
            </a:lvl2pPr>
            <a:lvl3pPr marL="5119250" indent="0">
              <a:buNone/>
              <a:defRPr sz="13400"/>
            </a:lvl3pPr>
            <a:lvl4pPr marL="7678876" indent="0">
              <a:buNone/>
              <a:defRPr sz="11200"/>
            </a:lvl4pPr>
            <a:lvl5pPr marL="10238500" indent="0">
              <a:buNone/>
              <a:defRPr sz="11200"/>
            </a:lvl5pPr>
            <a:lvl6pPr marL="12798126" indent="0">
              <a:buNone/>
              <a:defRPr sz="11200"/>
            </a:lvl6pPr>
            <a:lvl7pPr marL="15357750" indent="0">
              <a:buNone/>
              <a:defRPr sz="11200"/>
            </a:lvl7pPr>
            <a:lvl8pPr marL="17917377" indent="0">
              <a:buNone/>
              <a:defRPr sz="11200"/>
            </a:lvl8pPr>
            <a:lvl9pPr marL="20477001" indent="0">
              <a:buNone/>
              <a:defRPr sz="11200"/>
            </a:lvl9pPr>
          </a:lstStyle>
          <a:p>
            <a:endParaRPr lang="en-US"/>
          </a:p>
        </p:txBody>
      </p:sp>
      <p:sp>
        <p:nvSpPr>
          <p:cNvPr id="4" name="Text Placeholder 3"/>
          <p:cNvSpPr>
            <a:spLocks noGrp="1"/>
          </p:cNvSpPr>
          <p:nvPr>
            <p:ph type="body" sz="half" idx="2"/>
          </p:nvPr>
        </p:nvSpPr>
        <p:spPr>
          <a:xfrm>
            <a:off x="10036812" y="30057092"/>
            <a:ext cx="30723840" cy="4507228"/>
          </a:xfrm>
        </p:spPr>
        <p:txBody>
          <a:bodyPr/>
          <a:lstStyle>
            <a:lvl1pPr marL="0" indent="0">
              <a:buNone/>
              <a:defRPr sz="7800"/>
            </a:lvl1pPr>
            <a:lvl2pPr marL="2559625" indent="0">
              <a:buNone/>
              <a:defRPr sz="6800"/>
            </a:lvl2pPr>
            <a:lvl3pPr marL="5119250" indent="0">
              <a:buNone/>
              <a:defRPr sz="5600"/>
            </a:lvl3pPr>
            <a:lvl4pPr marL="7678876" indent="0">
              <a:buNone/>
              <a:defRPr sz="5000"/>
            </a:lvl4pPr>
            <a:lvl5pPr marL="10238500" indent="0">
              <a:buNone/>
              <a:defRPr sz="5000"/>
            </a:lvl5pPr>
            <a:lvl6pPr marL="12798126" indent="0">
              <a:buNone/>
              <a:defRPr sz="5000"/>
            </a:lvl6pPr>
            <a:lvl7pPr marL="15357750" indent="0">
              <a:buNone/>
              <a:defRPr sz="5000"/>
            </a:lvl7pPr>
            <a:lvl8pPr marL="17917377" indent="0">
              <a:buNone/>
              <a:defRPr sz="5000"/>
            </a:lvl8pPr>
            <a:lvl9pPr marL="20477001" indent="0">
              <a:buNone/>
              <a:defRPr sz="5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3243C-FE41-4EA9-952E-B9D1B9DBDCB5}" type="datetimeFigureOut">
              <a:rPr lang="en-US" smtClean="0"/>
              <a:t>5/31/2012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B35EE8-EC5E-4DCD-AB6E-A70985112AC1}" type="slidenum">
              <a:rPr lang="en-US" smtClean="0"/>
              <a:t>‹#›</a:t>
            </a:fld>
            <a:endParaRPr lang="en-US"/>
          </a:p>
        </p:txBody>
      </p:sp>
    </p:spTree>
    <p:extLst>
      <p:ext uri="{BB962C8B-B14F-4D97-AF65-F5344CB8AC3E}">
        <p14:creationId xmlns:p14="http://schemas.microsoft.com/office/powerpoint/2010/main" val="358671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2"/>
            <a:ext cx="46085760" cy="6400800"/>
          </a:xfrm>
          <a:prstGeom prst="rect">
            <a:avLst/>
          </a:prstGeom>
        </p:spPr>
        <p:txBody>
          <a:bodyPr vert="horz" lIns="511925" tIns="255961" rIns="511925" bIns="25596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8961124"/>
            <a:ext cx="46085760" cy="25345392"/>
          </a:xfrm>
          <a:prstGeom prst="rect">
            <a:avLst/>
          </a:prstGeom>
        </p:spPr>
        <p:txBody>
          <a:bodyPr vert="horz" lIns="511925" tIns="255961" rIns="511925" bIns="25596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5595562"/>
            <a:ext cx="11948160" cy="2044700"/>
          </a:xfrm>
          <a:prstGeom prst="rect">
            <a:avLst/>
          </a:prstGeom>
        </p:spPr>
        <p:txBody>
          <a:bodyPr vert="horz" lIns="511925" tIns="255961" rIns="511925" bIns="255961" rtlCol="0" anchor="ctr"/>
          <a:lstStyle>
            <a:lvl1pPr algn="l">
              <a:defRPr sz="6800">
                <a:solidFill>
                  <a:schemeClr val="tx1">
                    <a:tint val="75000"/>
                  </a:schemeClr>
                </a:solidFill>
              </a:defRPr>
            </a:lvl1pPr>
          </a:lstStyle>
          <a:p>
            <a:fld id="{3783243C-FE41-4EA9-952E-B9D1B9DBDCB5}" type="datetimeFigureOut">
              <a:rPr lang="en-US" smtClean="0"/>
              <a:t>5/31/2012</a:t>
            </a:fld>
            <a:endParaRPr lang="en-US"/>
          </a:p>
        </p:txBody>
      </p:sp>
      <p:sp>
        <p:nvSpPr>
          <p:cNvPr id="5" name="Footer Placeholder 4"/>
          <p:cNvSpPr>
            <a:spLocks noGrp="1"/>
          </p:cNvSpPr>
          <p:nvPr>
            <p:ph type="ftr" sz="quarter" idx="3"/>
          </p:nvPr>
        </p:nvSpPr>
        <p:spPr>
          <a:xfrm>
            <a:off x="17495520" y="35595562"/>
            <a:ext cx="16215360" cy="2044700"/>
          </a:xfrm>
          <a:prstGeom prst="rect">
            <a:avLst/>
          </a:prstGeom>
        </p:spPr>
        <p:txBody>
          <a:bodyPr vert="horz" lIns="511925" tIns="255961" rIns="511925" bIns="255961" rtlCol="0" anchor="ctr"/>
          <a:lstStyle>
            <a:lvl1pPr algn="ctr">
              <a:defRPr sz="6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2"/>
            <a:ext cx="11948160" cy="2044700"/>
          </a:xfrm>
          <a:prstGeom prst="rect">
            <a:avLst/>
          </a:prstGeom>
        </p:spPr>
        <p:txBody>
          <a:bodyPr vert="horz" lIns="511925" tIns="255961" rIns="511925" bIns="255961" rtlCol="0" anchor="ctr"/>
          <a:lstStyle>
            <a:lvl1pPr algn="r">
              <a:defRPr sz="6800">
                <a:solidFill>
                  <a:schemeClr val="tx1">
                    <a:tint val="75000"/>
                  </a:schemeClr>
                </a:solidFill>
              </a:defRPr>
            </a:lvl1pPr>
          </a:lstStyle>
          <a:p>
            <a:fld id="{36B35EE8-EC5E-4DCD-AB6E-A70985112AC1}" type="slidenum">
              <a:rPr lang="en-US" smtClean="0"/>
              <a:t>‹#›</a:t>
            </a:fld>
            <a:endParaRPr lang="en-US"/>
          </a:p>
        </p:txBody>
      </p:sp>
    </p:spTree>
    <p:extLst>
      <p:ext uri="{BB962C8B-B14F-4D97-AF65-F5344CB8AC3E}">
        <p14:creationId xmlns:p14="http://schemas.microsoft.com/office/powerpoint/2010/main" val="3509756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19250" rtl="0" eaLnBrk="1" latinLnBrk="0" hangingPunct="1">
        <a:spcBef>
          <a:spcPct val="0"/>
        </a:spcBef>
        <a:buNone/>
        <a:defRPr sz="24600" kern="1200">
          <a:solidFill>
            <a:schemeClr val="tx1"/>
          </a:solidFill>
          <a:latin typeface="+mj-lt"/>
          <a:ea typeface="+mj-ea"/>
          <a:cs typeface="+mj-cs"/>
        </a:defRPr>
      </a:lvl1pPr>
    </p:titleStyle>
    <p:bodyStyle>
      <a:lvl1pPr marL="1919718" indent="-1919718" algn="l" defTabSz="5119250" rtl="0" eaLnBrk="1" latinLnBrk="0" hangingPunct="1">
        <a:spcBef>
          <a:spcPct val="20000"/>
        </a:spcBef>
        <a:buFont typeface="Arial" pitchFamily="34" charset="0"/>
        <a:buChar char="•"/>
        <a:defRPr sz="18000" kern="1200">
          <a:solidFill>
            <a:schemeClr val="tx1"/>
          </a:solidFill>
          <a:latin typeface="+mn-lt"/>
          <a:ea typeface="+mn-ea"/>
          <a:cs typeface="+mn-cs"/>
        </a:defRPr>
      </a:lvl1pPr>
      <a:lvl2pPr marL="4159391" indent="-1599766" algn="l" defTabSz="5119250" rtl="0" eaLnBrk="1" latinLnBrk="0" hangingPunct="1">
        <a:spcBef>
          <a:spcPct val="20000"/>
        </a:spcBef>
        <a:buFont typeface="Arial" pitchFamily="34" charset="0"/>
        <a:buChar char="–"/>
        <a:defRPr sz="15600" kern="1200">
          <a:solidFill>
            <a:schemeClr val="tx1"/>
          </a:solidFill>
          <a:latin typeface="+mn-lt"/>
          <a:ea typeface="+mn-ea"/>
          <a:cs typeface="+mn-cs"/>
        </a:defRPr>
      </a:lvl2pPr>
      <a:lvl3pPr marL="6399062" indent="-1279813" algn="l" defTabSz="5119250" rtl="0" eaLnBrk="1" latinLnBrk="0" hangingPunct="1">
        <a:spcBef>
          <a:spcPct val="20000"/>
        </a:spcBef>
        <a:buFont typeface="Arial" pitchFamily="34" charset="0"/>
        <a:buChar char="•"/>
        <a:defRPr sz="13400" kern="1200">
          <a:solidFill>
            <a:schemeClr val="tx1"/>
          </a:solidFill>
          <a:latin typeface="+mn-lt"/>
          <a:ea typeface="+mn-ea"/>
          <a:cs typeface="+mn-cs"/>
        </a:defRPr>
      </a:lvl3pPr>
      <a:lvl4pPr marL="8958688" indent="-1279813" algn="l" defTabSz="5119250" rtl="0" eaLnBrk="1" latinLnBrk="0" hangingPunct="1">
        <a:spcBef>
          <a:spcPct val="20000"/>
        </a:spcBef>
        <a:buFont typeface="Arial" pitchFamily="34" charset="0"/>
        <a:buChar char="–"/>
        <a:defRPr sz="11200" kern="1200">
          <a:solidFill>
            <a:schemeClr val="tx1"/>
          </a:solidFill>
          <a:latin typeface="+mn-lt"/>
          <a:ea typeface="+mn-ea"/>
          <a:cs typeface="+mn-cs"/>
        </a:defRPr>
      </a:lvl4pPr>
      <a:lvl5pPr marL="11518313" indent="-1279813" algn="l" defTabSz="5119250" rtl="0" eaLnBrk="1" latinLnBrk="0" hangingPunct="1">
        <a:spcBef>
          <a:spcPct val="20000"/>
        </a:spcBef>
        <a:buFont typeface="Arial" pitchFamily="34" charset="0"/>
        <a:buChar char="»"/>
        <a:defRPr sz="11200" kern="1200">
          <a:solidFill>
            <a:schemeClr val="tx1"/>
          </a:solidFill>
          <a:latin typeface="+mn-lt"/>
          <a:ea typeface="+mn-ea"/>
          <a:cs typeface="+mn-cs"/>
        </a:defRPr>
      </a:lvl5pPr>
      <a:lvl6pPr marL="14077939" indent="-1279813" algn="l" defTabSz="5119250" rtl="0" eaLnBrk="1" latinLnBrk="0" hangingPunct="1">
        <a:spcBef>
          <a:spcPct val="20000"/>
        </a:spcBef>
        <a:buFont typeface="Arial" pitchFamily="34" charset="0"/>
        <a:buChar char="•"/>
        <a:defRPr sz="11200" kern="1200">
          <a:solidFill>
            <a:schemeClr val="tx1"/>
          </a:solidFill>
          <a:latin typeface="+mn-lt"/>
          <a:ea typeface="+mn-ea"/>
          <a:cs typeface="+mn-cs"/>
        </a:defRPr>
      </a:lvl6pPr>
      <a:lvl7pPr marL="16637563" indent="-1279813" algn="l" defTabSz="5119250" rtl="0" eaLnBrk="1" latinLnBrk="0" hangingPunct="1">
        <a:spcBef>
          <a:spcPct val="20000"/>
        </a:spcBef>
        <a:buFont typeface="Arial" pitchFamily="34" charset="0"/>
        <a:buChar char="•"/>
        <a:defRPr sz="11200" kern="1200">
          <a:solidFill>
            <a:schemeClr val="tx1"/>
          </a:solidFill>
          <a:latin typeface="+mn-lt"/>
          <a:ea typeface="+mn-ea"/>
          <a:cs typeface="+mn-cs"/>
        </a:defRPr>
      </a:lvl7pPr>
      <a:lvl8pPr marL="19197189" indent="-1279813" algn="l" defTabSz="5119250" rtl="0" eaLnBrk="1" latinLnBrk="0" hangingPunct="1">
        <a:spcBef>
          <a:spcPct val="20000"/>
        </a:spcBef>
        <a:buFont typeface="Arial" pitchFamily="34" charset="0"/>
        <a:buChar char="•"/>
        <a:defRPr sz="11200" kern="1200">
          <a:solidFill>
            <a:schemeClr val="tx1"/>
          </a:solidFill>
          <a:latin typeface="+mn-lt"/>
          <a:ea typeface="+mn-ea"/>
          <a:cs typeface="+mn-cs"/>
        </a:defRPr>
      </a:lvl8pPr>
      <a:lvl9pPr marL="21756812" indent="-1279813" algn="l" defTabSz="5119250" rtl="0" eaLnBrk="1" latinLnBrk="0" hangingPunct="1">
        <a:spcBef>
          <a:spcPct val="20000"/>
        </a:spcBef>
        <a:buFont typeface="Arial" pitchFamily="34" charset="0"/>
        <a:buChar char="•"/>
        <a:defRPr sz="11200" kern="1200">
          <a:solidFill>
            <a:schemeClr val="tx1"/>
          </a:solidFill>
          <a:latin typeface="+mn-lt"/>
          <a:ea typeface="+mn-ea"/>
          <a:cs typeface="+mn-cs"/>
        </a:defRPr>
      </a:lvl9pPr>
    </p:bodyStyle>
    <p:otherStyle>
      <a:defPPr>
        <a:defRPr lang="en-US"/>
      </a:defPPr>
      <a:lvl1pPr marL="0" algn="l" defTabSz="5119250" rtl="0" eaLnBrk="1" latinLnBrk="0" hangingPunct="1">
        <a:defRPr sz="10000" kern="1200">
          <a:solidFill>
            <a:schemeClr val="tx1"/>
          </a:solidFill>
          <a:latin typeface="+mn-lt"/>
          <a:ea typeface="+mn-ea"/>
          <a:cs typeface="+mn-cs"/>
        </a:defRPr>
      </a:lvl1pPr>
      <a:lvl2pPr marL="2559625" algn="l" defTabSz="5119250" rtl="0" eaLnBrk="1" latinLnBrk="0" hangingPunct="1">
        <a:defRPr sz="10000" kern="1200">
          <a:solidFill>
            <a:schemeClr val="tx1"/>
          </a:solidFill>
          <a:latin typeface="+mn-lt"/>
          <a:ea typeface="+mn-ea"/>
          <a:cs typeface="+mn-cs"/>
        </a:defRPr>
      </a:lvl2pPr>
      <a:lvl3pPr marL="5119250" algn="l" defTabSz="5119250" rtl="0" eaLnBrk="1" latinLnBrk="0" hangingPunct="1">
        <a:defRPr sz="10000" kern="1200">
          <a:solidFill>
            <a:schemeClr val="tx1"/>
          </a:solidFill>
          <a:latin typeface="+mn-lt"/>
          <a:ea typeface="+mn-ea"/>
          <a:cs typeface="+mn-cs"/>
        </a:defRPr>
      </a:lvl3pPr>
      <a:lvl4pPr marL="7678876" algn="l" defTabSz="5119250" rtl="0" eaLnBrk="1" latinLnBrk="0" hangingPunct="1">
        <a:defRPr sz="10000" kern="1200">
          <a:solidFill>
            <a:schemeClr val="tx1"/>
          </a:solidFill>
          <a:latin typeface="+mn-lt"/>
          <a:ea typeface="+mn-ea"/>
          <a:cs typeface="+mn-cs"/>
        </a:defRPr>
      </a:lvl4pPr>
      <a:lvl5pPr marL="10238500" algn="l" defTabSz="5119250" rtl="0" eaLnBrk="1" latinLnBrk="0" hangingPunct="1">
        <a:defRPr sz="10000" kern="1200">
          <a:solidFill>
            <a:schemeClr val="tx1"/>
          </a:solidFill>
          <a:latin typeface="+mn-lt"/>
          <a:ea typeface="+mn-ea"/>
          <a:cs typeface="+mn-cs"/>
        </a:defRPr>
      </a:lvl5pPr>
      <a:lvl6pPr marL="12798126" algn="l" defTabSz="5119250" rtl="0" eaLnBrk="1" latinLnBrk="0" hangingPunct="1">
        <a:defRPr sz="10000" kern="1200">
          <a:solidFill>
            <a:schemeClr val="tx1"/>
          </a:solidFill>
          <a:latin typeface="+mn-lt"/>
          <a:ea typeface="+mn-ea"/>
          <a:cs typeface="+mn-cs"/>
        </a:defRPr>
      </a:lvl6pPr>
      <a:lvl7pPr marL="15357750" algn="l" defTabSz="5119250" rtl="0" eaLnBrk="1" latinLnBrk="0" hangingPunct="1">
        <a:defRPr sz="10000" kern="1200">
          <a:solidFill>
            <a:schemeClr val="tx1"/>
          </a:solidFill>
          <a:latin typeface="+mn-lt"/>
          <a:ea typeface="+mn-ea"/>
          <a:cs typeface="+mn-cs"/>
        </a:defRPr>
      </a:lvl7pPr>
      <a:lvl8pPr marL="17917377" algn="l" defTabSz="5119250" rtl="0" eaLnBrk="1" latinLnBrk="0" hangingPunct="1">
        <a:defRPr sz="10000" kern="1200">
          <a:solidFill>
            <a:schemeClr val="tx1"/>
          </a:solidFill>
          <a:latin typeface="+mn-lt"/>
          <a:ea typeface="+mn-ea"/>
          <a:cs typeface="+mn-cs"/>
        </a:defRPr>
      </a:lvl8pPr>
      <a:lvl9pPr marL="20477001" algn="l" defTabSz="5119250" rtl="0" eaLnBrk="1" latinLnBrk="0" hangingPunct="1">
        <a:defRPr sz="10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chart" Target="../charts/chart1.xm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tileRect/>
        </a:gradFill>
        <a:effectLst/>
      </p:bgPr>
    </p:bg>
    <p:spTree>
      <p:nvGrpSpPr>
        <p:cNvPr id="1" name=""/>
        <p:cNvGrpSpPr/>
        <p:nvPr/>
      </p:nvGrpSpPr>
      <p:grpSpPr>
        <a:xfrm>
          <a:off x="0" y="0"/>
          <a:ext cx="0" cy="0"/>
          <a:chOff x="0" y="0"/>
          <a:chExt cx="0" cy="0"/>
        </a:xfrm>
      </p:grpSpPr>
      <p:sp>
        <p:nvSpPr>
          <p:cNvPr id="53" name="Rectangle 52"/>
          <p:cNvSpPr/>
          <p:nvPr/>
        </p:nvSpPr>
        <p:spPr>
          <a:xfrm>
            <a:off x="30632400" y="33124406"/>
            <a:ext cx="19659600" cy="2308594"/>
          </a:xfrm>
          <a:prstGeom prst="rect">
            <a:avLst/>
          </a:prstGeom>
          <a:solidFill>
            <a:schemeClr val="accent6">
              <a:lumMod val="20000"/>
              <a:lumOff val="80000"/>
            </a:schemeClr>
          </a:solidFill>
          <a:ln>
            <a:noFill/>
          </a:ln>
          <a:effectLst>
            <a:glow rad="127000">
              <a:schemeClr val="accent2">
                <a:lumMod val="60000"/>
                <a:lumOff val="40000"/>
                <a:alpha val="7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lIns="106651" tIns="53325" rIns="106651" bIns="53325" rtlCol="0" anchor="ctr"/>
          <a:lstStyle/>
          <a:p>
            <a:pPr algn="ctr"/>
            <a:endParaRPr lang="en-US" dirty="0"/>
          </a:p>
        </p:txBody>
      </p:sp>
      <p:sp>
        <p:nvSpPr>
          <p:cNvPr id="54" name="Rectangle 53"/>
          <p:cNvSpPr/>
          <p:nvPr/>
        </p:nvSpPr>
        <p:spPr>
          <a:xfrm>
            <a:off x="30632400" y="27889200"/>
            <a:ext cx="19659600" cy="4984904"/>
          </a:xfrm>
          <a:prstGeom prst="rect">
            <a:avLst/>
          </a:prstGeom>
          <a:solidFill>
            <a:schemeClr val="accent6">
              <a:lumMod val="20000"/>
              <a:lumOff val="80000"/>
            </a:schemeClr>
          </a:solidFill>
          <a:ln>
            <a:noFill/>
          </a:ln>
          <a:effectLst>
            <a:glow rad="127000">
              <a:schemeClr val="accent2">
                <a:lumMod val="60000"/>
                <a:lumOff val="40000"/>
                <a:alpha val="7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lIns="106651" tIns="53325" rIns="106651" bIns="53325" rtlCol="0" anchor="ctr"/>
          <a:lstStyle/>
          <a:p>
            <a:pPr algn="ctr"/>
            <a:endParaRPr lang="en-US"/>
          </a:p>
        </p:txBody>
      </p:sp>
      <p:sp>
        <p:nvSpPr>
          <p:cNvPr id="8" name="Rectangle 7"/>
          <p:cNvSpPr/>
          <p:nvPr/>
        </p:nvSpPr>
        <p:spPr>
          <a:xfrm>
            <a:off x="0" y="0"/>
            <a:ext cx="51206400" cy="4343400"/>
          </a:xfrm>
          <a:prstGeom prst="rect">
            <a:avLst/>
          </a:prstGeom>
          <a:solidFill>
            <a:srgbClr val="FF9966">
              <a:alpha val="76863"/>
            </a:srgbClr>
          </a:solidFill>
          <a:ln>
            <a:noFill/>
          </a:ln>
          <a:effectLst>
            <a:outerShdw blurRad="152400" dist="38100" dir="5400000" algn="t" rotWithShape="0">
              <a:srgbClr val="FF8A0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06651" tIns="53325" rIns="106651" bIns="53325" rtlCol="0" anchor="ctr"/>
          <a:lstStyle/>
          <a:p>
            <a:pPr algn="ctr"/>
            <a:endParaRPr lang="en-US" dirty="0"/>
          </a:p>
        </p:txBody>
      </p:sp>
      <p:sp>
        <p:nvSpPr>
          <p:cNvPr id="2" name="Rectangle 1"/>
          <p:cNvSpPr/>
          <p:nvPr/>
        </p:nvSpPr>
        <p:spPr>
          <a:xfrm>
            <a:off x="914400" y="5029200"/>
            <a:ext cx="14630400" cy="21945601"/>
          </a:xfrm>
          <a:prstGeom prst="rect">
            <a:avLst/>
          </a:prstGeom>
          <a:solidFill>
            <a:schemeClr val="accent6">
              <a:lumMod val="20000"/>
              <a:lumOff val="80000"/>
            </a:schemeClr>
          </a:solidFill>
          <a:ln>
            <a:noFill/>
          </a:ln>
          <a:effectLst>
            <a:glow rad="127000">
              <a:schemeClr val="accent2">
                <a:lumMod val="60000"/>
                <a:lumOff val="40000"/>
                <a:alpha val="7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lIns="106651" tIns="53325" rIns="106651" bIns="53325" rtlCol="0" anchor="ctr"/>
          <a:lstStyle/>
          <a:p>
            <a:pPr algn="ctr"/>
            <a:endParaRPr lang="en-US" dirty="0"/>
          </a:p>
        </p:txBody>
      </p:sp>
      <p:sp>
        <p:nvSpPr>
          <p:cNvPr id="3" name="Rectangle 2"/>
          <p:cNvSpPr/>
          <p:nvPr/>
        </p:nvSpPr>
        <p:spPr>
          <a:xfrm>
            <a:off x="16459200" y="5029201"/>
            <a:ext cx="18288000" cy="21945600"/>
          </a:xfrm>
          <a:prstGeom prst="rect">
            <a:avLst/>
          </a:prstGeom>
          <a:solidFill>
            <a:schemeClr val="accent6">
              <a:lumMod val="20000"/>
              <a:lumOff val="80000"/>
            </a:schemeClr>
          </a:solidFill>
          <a:ln>
            <a:noFill/>
          </a:ln>
          <a:effectLst>
            <a:glow rad="127000">
              <a:schemeClr val="accent2">
                <a:lumMod val="60000"/>
                <a:lumOff val="40000"/>
                <a:alpha val="7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lIns="106651" tIns="53325" rIns="106651" bIns="53325" rtlCol="0" anchor="ctr"/>
          <a:lstStyle/>
          <a:p>
            <a:pPr algn="ctr"/>
            <a:endParaRPr lang="en-US" dirty="0"/>
          </a:p>
        </p:txBody>
      </p:sp>
      <p:sp>
        <p:nvSpPr>
          <p:cNvPr id="4" name="Rectangle 3"/>
          <p:cNvSpPr/>
          <p:nvPr/>
        </p:nvSpPr>
        <p:spPr>
          <a:xfrm>
            <a:off x="35661600" y="5029200"/>
            <a:ext cx="14630400" cy="21945601"/>
          </a:xfrm>
          <a:prstGeom prst="rect">
            <a:avLst/>
          </a:prstGeom>
          <a:solidFill>
            <a:schemeClr val="accent6">
              <a:lumMod val="20000"/>
              <a:lumOff val="80000"/>
            </a:schemeClr>
          </a:solidFill>
          <a:ln>
            <a:noFill/>
          </a:ln>
          <a:effectLst>
            <a:glow rad="127000">
              <a:schemeClr val="accent2">
                <a:lumMod val="60000"/>
                <a:lumOff val="40000"/>
                <a:alpha val="7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lIns="106651" tIns="53325" rIns="106651" bIns="53325" rtlCol="0" anchor="ctr"/>
          <a:lstStyle/>
          <a:p>
            <a:pPr algn="ctr"/>
            <a:endParaRPr lang="en-US" dirty="0" smtClean="0"/>
          </a:p>
          <a:p>
            <a:pPr algn="ctr"/>
            <a:endParaRPr lang="en-US" dirty="0"/>
          </a:p>
        </p:txBody>
      </p:sp>
      <p:sp>
        <p:nvSpPr>
          <p:cNvPr id="11" name="Rectangle 10"/>
          <p:cNvSpPr/>
          <p:nvPr/>
        </p:nvSpPr>
        <p:spPr>
          <a:xfrm>
            <a:off x="914400" y="27889200"/>
            <a:ext cx="28803600" cy="9692438"/>
          </a:xfrm>
          <a:prstGeom prst="rect">
            <a:avLst/>
          </a:prstGeom>
          <a:solidFill>
            <a:schemeClr val="accent6">
              <a:lumMod val="20000"/>
              <a:lumOff val="80000"/>
            </a:schemeClr>
          </a:solidFill>
          <a:ln>
            <a:noFill/>
          </a:ln>
          <a:effectLst>
            <a:glow rad="127000">
              <a:schemeClr val="accent2">
                <a:lumMod val="60000"/>
                <a:lumOff val="40000"/>
                <a:alpha val="7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lIns="106651" tIns="53325" rIns="106651" bIns="53325" rtlCol="0" anchor="ctr"/>
          <a:lstStyle/>
          <a:p>
            <a:pPr algn="ctr"/>
            <a:endParaRPr lang="en-US"/>
          </a:p>
        </p:txBody>
      </p:sp>
      <p:sp>
        <p:nvSpPr>
          <p:cNvPr id="15" name="TextBox 14"/>
          <p:cNvSpPr txBox="1"/>
          <p:nvPr/>
        </p:nvSpPr>
        <p:spPr>
          <a:xfrm>
            <a:off x="1371601" y="5984549"/>
            <a:ext cx="13715999" cy="1585019"/>
          </a:xfrm>
          <a:prstGeom prst="rect">
            <a:avLst/>
          </a:prstGeom>
          <a:noFill/>
        </p:spPr>
        <p:txBody>
          <a:bodyPr wrap="square" lIns="106651" tIns="53325" rIns="106651" bIns="53325" rtlCol="0">
            <a:spAutoFit/>
          </a:bodyPr>
          <a:lstStyle/>
          <a:p>
            <a:pPr indent="457200"/>
            <a:r>
              <a:rPr lang="en-US" sz="3200" dirty="0">
                <a:latin typeface="Times New Roman" pitchFamily="18" charset="0"/>
                <a:cs typeface="Times New Roman" pitchFamily="18" charset="0"/>
              </a:rPr>
              <a:t>Climate envelope models (CEMs) are a subset of species distribution models (SDM) which </a:t>
            </a:r>
            <a:r>
              <a:rPr lang="en-US" sz="3200" dirty="0" smtClean="0">
                <a:latin typeface="Times New Roman" pitchFamily="18" charset="0"/>
                <a:cs typeface="Times New Roman" pitchFamily="18" charset="0"/>
              </a:rPr>
              <a:t>attempt to define </a:t>
            </a:r>
            <a:r>
              <a:rPr lang="en-US" sz="3200" dirty="0">
                <a:latin typeface="Times New Roman" pitchFamily="18" charset="0"/>
                <a:cs typeface="Times New Roman" pitchFamily="18" charset="0"/>
              </a:rPr>
              <a:t>a species’ climate “niche.” CEMs </a:t>
            </a:r>
            <a:r>
              <a:rPr lang="en-US" sz="3200" dirty="0" smtClean="0">
                <a:latin typeface="Times New Roman" pitchFamily="18" charset="0"/>
                <a:cs typeface="Times New Roman" pitchFamily="18" charset="0"/>
              </a:rPr>
              <a:t>correlate </a:t>
            </a:r>
            <a:r>
              <a:rPr lang="en-US" sz="3200" dirty="0">
                <a:latin typeface="Times New Roman" pitchFamily="18" charset="0"/>
                <a:cs typeface="Times New Roman" pitchFamily="18" charset="0"/>
              </a:rPr>
              <a:t>species </a:t>
            </a:r>
            <a:r>
              <a:rPr lang="en-US" sz="3200" dirty="0" smtClean="0">
                <a:latin typeface="Times New Roman" pitchFamily="18" charset="0"/>
                <a:cs typeface="Times New Roman" pitchFamily="18" charset="0"/>
              </a:rPr>
              <a:t>presence </a:t>
            </a:r>
            <a:r>
              <a:rPr lang="en-US" sz="3200" dirty="0">
                <a:latin typeface="Times New Roman" pitchFamily="18" charset="0"/>
                <a:cs typeface="Times New Roman" pitchFamily="18" charset="0"/>
              </a:rPr>
              <a:t>locations to a set of </a:t>
            </a:r>
            <a:r>
              <a:rPr lang="en-US" sz="3200" dirty="0" smtClean="0">
                <a:latin typeface="Times New Roman" pitchFamily="18" charset="0"/>
                <a:cs typeface="Times New Roman" pitchFamily="18" charset="0"/>
              </a:rPr>
              <a:t>climatic </a:t>
            </a:r>
            <a:r>
              <a:rPr lang="en-US" sz="3200" dirty="0">
                <a:latin typeface="Times New Roman" pitchFamily="18" charset="0"/>
                <a:cs typeface="Times New Roman" pitchFamily="18" charset="0"/>
              </a:rPr>
              <a:t>variables, which are commonly </a:t>
            </a:r>
            <a:r>
              <a:rPr lang="en-US" sz="3200" dirty="0" smtClean="0">
                <a:latin typeface="Times New Roman" pitchFamily="18" charset="0"/>
                <a:cs typeface="Times New Roman" pitchFamily="18" charset="0"/>
              </a:rPr>
              <a:t>derived</a:t>
            </a:r>
            <a:endParaRPr lang="en-US" sz="3200" dirty="0">
              <a:latin typeface="Times New Roman" pitchFamily="18" charset="0"/>
              <a:cs typeface="Times New Roman" pitchFamily="18" charset="0"/>
            </a:endParaRPr>
          </a:p>
        </p:txBody>
      </p:sp>
      <p:sp>
        <p:nvSpPr>
          <p:cNvPr id="17" name="TextBox 16"/>
          <p:cNvSpPr txBox="1"/>
          <p:nvPr/>
        </p:nvSpPr>
        <p:spPr>
          <a:xfrm>
            <a:off x="36118799" y="6000379"/>
            <a:ext cx="13716001" cy="1978774"/>
          </a:xfrm>
          <a:prstGeom prst="rect">
            <a:avLst/>
          </a:prstGeom>
          <a:noFill/>
        </p:spPr>
        <p:txBody>
          <a:bodyPr wrap="square" lIns="106651" tIns="53325" rIns="106651" bIns="53325" rtlCol="0">
            <a:noAutofit/>
          </a:bodyPr>
          <a:lstStyle/>
          <a:p>
            <a:pPr indent="457200"/>
            <a:r>
              <a:rPr lang="en-US" sz="3200" dirty="0">
                <a:solidFill>
                  <a:srgbClr val="2F2B20"/>
                </a:solidFill>
                <a:latin typeface="Times New Roman" pitchFamily="18" charset="0"/>
                <a:cs typeface="Times New Roman" pitchFamily="18" charset="0"/>
              </a:rPr>
              <a:t>Because of the lack of conclusive improvement in model </a:t>
            </a:r>
            <a:r>
              <a:rPr lang="en-US" sz="3200" dirty="0" smtClean="0">
                <a:solidFill>
                  <a:srgbClr val="2F2B20"/>
                </a:solidFill>
                <a:latin typeface="Times New Roman" pitchFamily="18" charset="0"/>
                <a:cs typeface="Times New Roman" pitchFamily="18" charset="0"/>
              </a:rPr>
              <a:t>metrics and high spatial correlation between models with/without extremes, this study provides </a:t>
            </a:r>
            <a:r>
              <a:rPr lang="en-US" sz="3200" dirty="0" smtClean="0">
                <a:solidFill>
                  <a:srgbClr val="FF0000"/>
                </a:solidFill>
                <a:latin typeface="Times New Roman" pitchFamily="18" charset="0"/>
                <a:cs typeface="Times New Roman" pitchFamily="18" charset="0"/>
              </a:rPr>
              <a:t>little support </a:t>
            </a:r>
            <a:r>
              <a:rPr lang="en-US" sz="3200" dirty="0">
                <a:solidFill>
                  <a:srgbClr val="FF0000"/>
                </a:solidFill>
                <a:latin typeface="Times New Roman" pitchFamily="18" charset="0"/>
                <a:cs typeface="Times New Roman" pitchFamily="18" charset="0"/>
              </a:rPr>
              <a:t>for </a:t>
            </a:r>
            <a:r>
              <a:rPr lang="en-US" sz="3200" dirty="0" smtClean="0">
                <a:solidFill>
                  <a:srgbClr val="FF0000"/>
                </a:solidFill>
                <a:latin typeface="Times New Roman" pitchFamily="18" charset="0"/>
                <a:cs typeface="Times New Roman" pitchFamily="18" charset="0"/>
              </a:rPr>
              <a:t>universal addition </a:t>
            </a:r>
            <a:r>
              <a:rPr lang="en-US" sz="3200" dirty="0">
                <a:solidFill>
                  <a:srgbClr val="FF0000"/>
                </a:solidFill>
                <a:latin typeface="Times New Roman" pitchFamily="18" charset="0"/>
                <a:cs typeface="Times New Roman" pitchFamily="18" charset="0"/>
              </a:rPr>
              <a:t>of </a:t>
            </a:r>
            <a:r>
              <a:rPr lang="en-US" sz="3200" dirty="0" smtClean="0">
                <a:solidFill>
                  <a:srgbClr val="FF0000"/>
                </a:solidFill>
                <a:latin typeface="Times New Roman" pitchFamily="18" charset="0"/>
                <a:cs typeface="Times New Roman" pitchFamily="18" charset="0"/>
              </a:rPr>
              <a:t>extreme </a:t>
            </a:r>
            <a:r>
              <a:rPr lang="en-US" sz="3200" dirty="0">
                <a:solidFill>
                  <a:srgbClr val="FF0000"/>
                </a:solidFill>
                <a:latin typeface="Times New Roman" pitchFamily="18" charset="0"/>
                <a:cs typeface="Times New Roman" pitchFamily="18" charset="0"/>
              </a:rPr>
              <a:t>variables to </a:t>
            </a:r>
            <a:r>
              <a:rPr lang="en-US" sz="3200" dirty="0" smtClean="0">
                <a:solidFill>
                  <a:srgbClr val="FF0000"/>
                </a:solidFill>
                <a:latin typeface="Times New Roman" pitchFamily="18" charset="0"/>
                <a:cs typeface="Times New Roman" pitchFamily="18" charset="0"/>
              </a:rPr>
              <a:t>CEMs</a:t>
            </a:r>
            <a:r>
              <a:rPr lang="en-US" sz="3200" dirty="0" smtClean="0">
                <a:solidFill>
                  <a:srgbClr val="2F2B20"/>
                </a:solidFill>
                <a:latin typeface="Times New Roman" pitchFamily="18" charset="0"/>
                <a:cs typeface="Times New Roman" pitchFamily="18" charset="0"/>
              </a:rPr>
              <a:t>. </a:t>
            </a:r>
            <a:r>
              <a:rPr lang="en-US" sz="3200" dirty="0">
                <a:latin typeface="Times New Roman" pitchFamily="18" charset="0"/>
                <a:cs typeface="Times New Roman" pitchFamily="18" charset="0"/>
              </a:rPr>
              <a:t>S</a:t>
            </a:r>
            <a:r>
              <a:rPr lang="en-US" sz="3200" dirty="0" smtClean="0">
                <a:latin typeface="Times New Roman" pitchFamily="18" charset="0"/>
                <a:cs typeface="Times New Roman" pitchFamily="18" charset="0"/>
              </a:rPr>
              <a:t>everal factors may have contributed to this:</a:t>
            </a:r>
            <a:endParaRPr lang="en-US" sz="3000" dirty="0">
              <a:latin typeface="Times New Roman" pitchFamily="18" charset="0"/>
              <a:cs typeface="Times New Roman" pitchFamily="18" charset="0"/>
            </a:endParaRPr>
          </a:p>
          <a:p>
            <a:pPr indent="533255"/>
            <a:endParaRPr lang="en-US" sz="3000" dirty="0">
              <a:latin typeface="Times New Roman" pitchFamily="18" charset="0"/>
              <a:cs typeface="Times New Roman" pitchFamily="18" charset="0"/>
            </a:endParaRPr>
          </a:p>
        </p:txBody>
      </p:sp>
      <p:sp>
        <p:nvSpPr>
          <p:cNvPr id="19" name="TextBox 18"/>
          <p:cNvSpPr txBox="1"/>
          <p:nvPr/>
        </p:nvSpPr>
        <p:spPr>
          <a:xfrm>
            <a:off x="16916399" y="5951065"/>
            <a:ext cx="17373599" cy="2004025"/>
          </a:xfrm>
          <a:prstGeom prst="rect">
            <a:avLst/>
          </a:prstGeom>
          <a:noFill/>
        </p:spPr>
        <p:txBody>
          <a:bodyPr wrap="square" lIns="106651" tIns="53325" rIns="106651" bIns="53325" rtlCol="0">
            <a:noAutofit/>
          </a:bodyPr>
          <a:lstStyle/>
          <a:p>
            <a:pPr lvl="0" indent="457200"/>
            <a:r>
              <a:rPr lang="en-US" sz="3200" dirty="0" smtClean="0">
                <a:latin typeface="Times New Roman" pitchFamily="18" charset="0"/>
                <a:cs typeface="Times New Roman" pitchFamily="18" charset="0"/>
              </a:rPr>
              <a:t>Three metrics were used to evaluate </a:t>
            </a:r>
            <a:r>
              <a:rPr lang="en-US" sz="3200" dirty="0">
                <a:latin typeface="Times New Roman" pitchFamily="18" charset="0"/>
                <a:cs typeface="Times New Roman" pitchFamily="18" charset="0"/>
              </a:rPr>
              <a:t>model performance - area under the receiver operating characteristic </a:t>
            </a:r>
            <a:r>
              <a:rPr lang="en-US" sz="3200" dirty="0" smtClean="0">
                <a:latin typeface="Times New Roman" pitchFamily="18" charset="0"/>
                <a:cs typeface="Times New Roman" pitchFamily="18" charset="0"/>
              </a:rPr>
              <a:t>curve (AUC), Cohen’s kappa, and the True Skill Statistic (TSS). For all species together, there were </a:t>
            </a:r>
            <a:r>
              <a:rPr lang="en-US" sz="3200" dirty="0" smtClean="0">
                <a:solidFill>
                  <a:srgbClr val="FF0000"/>
                </a:solidFill>
                <a:latin typeface="Times New Roman" pitchFamily="18" charset="0"/>
                <a:cs typeface="Times New Roman" pitchFamily="18" charset="0"/>
              </a:rPr>
              <a:t>no significant one-way changes in average model performance</a:t>
            </a:r>
            <a:r>
              <a:rPr lang="en-US" sz="3200" dirty="0" smtClean="0">
                <a:latin typeface="Times New Roman" pitchFamily="18" charset="0"/>
                <a:cs typeface="Times New Roman" pitchFamily="18" charset="0"/>
              </a:rPr>
              <a:t> according to these metrics, with only small changes for</a:t>
            </a:r>
            <a:endParaRPr lang="en-US" sz="3200" dirty="0">
              <a:latin typeface="Times New Roman" pitchFamily="18" charset="0"/>
              <a:cs typeface="Times New Roman" pitchFamily="18" charset="0"/>
            </a:endParaRPr>
          </a:p>
        </p:txBody>
      </p:sp>
      <p:sp>
        <p:nvSpPr>
          <p:cNvPr id="28" name="TextBox 27"/>
          <p:cNvSpPr txBox="1"/>
          <p:nvPr/>
        </p:nvSpPr>
        <p:spPr>
          <a:xfrm>
            <a:off x="457200" y="685800"/>
            <a:ext cx="50292000" cy="1400353"/>
          </a:xfrm>
          <a:prstGeom prst="rect">
            <a:avLst/>
          </a:prstGeom>
          <a:noFill/>
        </p:spPr>
        <p:txBody>
          <a:bodyPr wrap="square" lIns="106651" tIns="53325" rIns="106651" bIns="53325" rtlCol="0">
            <a:spAutoFit/>
          </a:bodyPr>
          <a:lstStyle/>
          <a:p>
            <a:pPr algn="ctr"/>
            <a:r>
              <a:rPr lang="en-US" sz="8400" dirty="0" smtClean="0">
                <a:latin typeface="Gisha" pitchFamily="34" charset="-79"/>
                <a:ea typeface="Tahoma" pitchFamily="34" charset="0"/>
                <a:cs typeface="Gisha" pitchFamily="34" charset="-79"/>
              </a:rPr>
              <a:t>Incorporating extremes into climate envelope models for Florida threatened and endangered vertebrates</a:t>
            </a:r>
            <a:endParaRPr lang="en-US" sz="8400" dirty="0">
              <a:latin typeface="Gisha" pitchFamily="34" charset="-79"/>
              <a:ea typeface="Tahoma" pitchFamily="34" charset="0"/>
              <a:cs typeface="Gisha" pitchFamily="34" charset="-79"/>
            </a:endParaRPr>
          </a:p>
        </p:txBody>
      </p:sp>
      <p:sp>
        <p:nvSpPr>
          <p:cNvPr id="29" name="TextBox 28"/>
          <p:cNvSpPr txBox="1"/>
          <p:nvPr/>
        </p:nvSpPr>
        <p:spPr>
          <a:xfrm>
            <a:off x="915714" y="2286000"/>
            <a:ext cx="49377600" cy="1629647"/>
          </a:xfrm>
          <a:prstGeom prst="rect">
            <a:avLst/>
          </a:prstGeom>
          <a:noFill/>
        </p:spPr>
        <p:txBody>
          <a:bodyPr wrap="square" lIns="106651" tIns="53325" rIns="106651" bIns="53325" rtlCol="0">
            <a:spAutoFit/>
          </a:bodyPr>
          <a:lstStyle/>
          <a:p>
            <a:pPr algn="ctr">
              <a:lnSpc>
                <a:spcPct val="115000"/>
              </a:lnSpc>
            </a:pPr>
            <a:r>
              <a:rPr lang="en-US" sz="5400" dirty="0" smtClean="0">
                <a:latin typeface="Gisha" pitchFamily="34" charset="-79"/>
                <a:ea typeface="Calibri"/>
                <a:cs typeface="Gisha" pitchFamily="34" charset="-79"/>
              </a:rPr>
              <a:t>David N. Bucklin</a:t>
            </a:r>
            <a:r>
              <a:rPr lang="en-US" sz="5400" baseline="30000" dirty="0" smtClean="0">
                <a:latin typeface="Gisha" pitchFamily="34" charset="-79"/>
                <a:ea typeface="Calibri"/>
                <a:cs typeface="Gisha" pitchFamily="34" charset="-79"/>
              </a:rPr>
              <a:t>1</a:t>
            </a:r>
            <a:r>
              <a:rPr lang="en-US" sz="5400" dirty="0">
                <a:latin typeface="Gisha" pitchFamily="34" charset="-79"/>
                <a:ea typeface="Calibri"/>
                <a:cs typeface="Gisha" pitchFamily="34" charset="-79"/>
              </a:rPr>
              <a:t>, Laura A. </a:t>
            </a:r>
            <a:r>
              <a:rPr lang="en-US" sz="5400" dirty="0" smtClean="0">
                <a:latin typeface="Gisha" pitchFamily="34" charset="-79"/>
                <a:ea typeface="Calibri"/>
                <a:cs typeface="Gisha" pitchFamily="34" charset="-79"/>
              </a:rPr>
              <a:t>Brandt</a:t>
            </a:r>
            <a:r>
              <a:rPr lang="en-US" sz="5400" baseline="30000" dirty="0" smtClean="0">
                <a:latin typeface="Gisha" pitchFamily="34" charset="-79"/>
                <a:ea typeface="Calibri"/>
                <a:cs typeface="Gisha" pitchFamily="34" charset="-79"/>
              </a:rPr>
              <a:t>2</a:t>
            </a:r>
            <a:r>
              <a:rPr lang="en-US" sz="5400" dirty="0" smtClean="0">
                <a:latin typeface="Gisha" pitchFamily="34" charset="-79"/>
                <a:ea typeface="Calibri"/>
                <a:cs typeface="Gisha" pitchFamily="34" charset="-79"/>
              </a:rPr>
              <a:t>, </a:t>
            </a:r>
            <a:r>
              <a:rPr lang="en-US" sz="5400" dirty="0">
                <a:latin typeface="Gisha" pitchFamily="34" charset="-79"/>
                <a:ea typeface="Calibri"/>
                <a:cs typeface="Gisha" pitchFamily="34" charset="-79"/>
              </a:rPr>
              <a:t>Frank J. Mazzotti</a:t>
            </a:r>
            <a:r>
              <a:rPr lang="en-US" sz="5400" baseline="30000" dirty="0">
                <a:latin typeface="Gisha" pitchFamily="34" charset="-79"/>
                <a:ea typeface="Calibri"/>
                <a:cs typeface="Gisha" pitchFamily="34" charset="-79"/>
              </a:rPr>
              <a:t>1</a:t>
            </a:r>
            <a:r>
              <a:rPr lang="en-US" sz="5400" dirty="0">
                <a:latin typeface="Gisha" pitchFamily="34" charset="-79"/>
                <a:ea typeface="Calibri"/>
                <a:cs typeface="Gisha" pitchFamily="34" charset="-79"/>
              </a:rPr>
              <a:t>, Stephanie S. </a:t>
            </a:r>
            <a:r>
              <a:rPr lang="en-US" sz="5400" dirty="0" smtClean="0">
                <a:latin typeface="Gisha" pitchFamily="34" charset="-79"/>
                <a:ea typeface="Calibri"/>
                <a:cs typeface="Gisha" pitchFamily="34" charset="-79"/>
              </a:rPr>
              <a:t>Romañach</a:t>
            </a:r>
            <a:r>
              <a:rPr lang="en-US" sz="5400" baseline="30000" dirty="0" smtClean="0">
                <a:latin typeface="Gisha" pitchFamily="34" charset="-79"/>
                <a:ea typeface="Calibri"/>
                <a:cs typeface="Gisha" pitchFamily="34" charset="-79"/>
              </a:rPr>
              <a:t>3</a:t>
            </a:r>
            <a:r>
              <a:rPr lang="en-US" sz="5400" dirty="0" smtClean="0">
                <a:latin typeface="Gisha" pitchFamily="34" charset="-79"/>
                <a:ea typeface="Calibri"/>
                <a:cs typeface="Gisha" pitchFamily="34" charset="-79"/>
              </a:rPr>
              <a:t>, Carolina </a:t>
            </a:r>
            <a:r>
              <a:rPr lang="en-US" sz="5400" dirty="0">
                <a:latin typeface="Gisha" pitchFamily="34" charset="-79"/>
                <a:ea typeface="Calibri"/>
                <a:cs typeface="Gisha" pitchFamily="34" charset="-79"/>
              </a:rPr>
              <a:t>Speroterra</a:t>
            </a:r>
            <a:r>
              <a:rPr lang="en-US" sz="5400" baseline="30000" dirty="0">
                <a:latin typeface="Gisha" pitchFamily="34" charset="-79"/>
                <a:ea typeface="Calibri"/>
                <a:cs typeface="Gisha" pitchFamily="34" charset="-79"/>
              </a:rPr>
              <a:t>1 </a:t>
            </a:r>
            <a:r>
              <a:rPr lang="en-US" sz="5400" dirty="0" smtClean="0">
                <a:latin typeface="Gisha" pitchFamily="34" charset="-79"/>
                <a:ea typeface="Calibri"/>
                <a:cs typeface="Gisha" pitchFamily="34" charset="-79"/>
              </a:rPr>
              <a:t>and </a:t>
            </a:r>
            <a:r>
              <a:rPr lang="en-US" sz="5400" dirty="0">
                <a:latin typeface="Gisha" pitchFamily="34" charset="-79"/>
                <a:ea typeface="Calibri"/>
                <a:cs typeface="Gisha" pitchFamily="34" charset="-79"/>
              </a:rPr>
              <a:t>James I. </a:t>
            </a:r>
            <a:r>
              <a:rPr lang="en-US" sz="5400" dirty="0" smtClean="0">
                <a:latin typeface="Gisha" pitchFamily="34" charset="-79"/>
                <a:ea typeface="Calibri"/>
                <a:cs typeface="Gisha" pitchFamily="34" charset="-79"/>
              </a:rPr>
              <a:t>Watling</a:t>
            </a:r>
            <a:r>
              <a:rPr lang="en-US" sz="5400" baseline="30000" dirty="0" smtClean="0">
                <a:latin typeface="Gisha" pitchFamily="34" charset="-79"/>
                <a:ea typeface="Calibri"/>
                <a:cs typeface="Gisha" pitchFamily="34" charset="-79"/>
              </a:rPr>
              <a:t>1</a:t>
            </a:r>
          </a:p>
          <a:p>
            <a:pPr lvl="0" algn="ctr">
              <a:lnSpc>
                <a:spcPct val="115000"/>
              </a:lnSpc>
            </a:pPr>
            <a:r>
              <a:rPr lang="en-US" sz="3200" baseline="30000" dirty="0">
                <a:solidFill>
                  <a:srgbClr val="2F2B20"/>
                </a:solidFill>
                <a:latin typeface="Gisha" pitchFamily="34" charset="-79"/>
                <a:ea typeface="Calibri"/>
                <a:cs typeface="Gisha" pitchFamily="34" charset="-79"/>
              </a:rPr>
              <a:t>1</a:t>
            </a:r>
            <a:r>
              <a:rPr lang="en-US" sz="3200" dirty="0">
                <a:solidFill>
                  <a:srgbClr val="2F2B20"/>
                </a:solidFill>
                <a:latin typeface="Gisha" pitchFamily="34" charset="-79"/>
                <a:ea typeface="Calibri"/>
                <a:cs typeface="Gisha" pitchFamily="34" charset="-79"/>
              </a:rPr>
              <a:t>University of Florida Fort Lauderdale Research and Education Center, Davie, FL, USA;  </a:t>
            </a:r>
            <a:r>
              <a:rPr lang="en-US" sz="3200" baseline="30000" dirty="0">
                <a:solidFill>
                  <a:srgbClr val="2F2B20"/>
                </a:solidFill>
                <a:latin typeface="Gisha" pitchFamily="34" charset="-79"/>
                <a:ea typeface="Calibri"/>
                <a:cs typeface="Gisha" pitchFamily="34" charset="-79"/>
              </a:rPr>
              <a:t>2</a:t>
            </a:r>
            <a:r>
              <a:rPr lang="en-US" sz="3200" dirty="0">
                <a:solidFill>
                  <a:srgbClr val="2F2B20"/>
                </a:solidFill>
                <a:latin typeface="Gisha" pitchFamily="34" charset="-79"/>
                <a:ea typeface="Calibri"/>
                <a:cs typeface="Gisha" pitchFamily="34" charset="-79"/>
              </a:rPr>
              <a:t>U.S. Fish and Wildlife Service, Davie, FL, USA; </a:t>
            </a:r>
            <a:r>
              <a:rPr lang="en-US" sz="3200" baseline="30000" dirty="0">
                <a:solidFill>
                  <a:srgbClr val="2F2B20"/>
                </a:solidFill>
                <a:latin typeface="Gisha" pitchFamily="34" charset="-79"/>
                <a:ea typeface="Calibri"/>
                <a:cs typeface="Gisha" pitchFamily="34" charset="-79"/>
              </a:rPr>
              <a:t>3</a:t>
            </a:r>
            <a:r>
              <a:rPr lang="en-US" sz="3200" dirty="0">
                <a:solidFill>
                  <a:srgbClr val="2F2B20"/>
                </a:solidFill>
                <a:latin typeface="Gisha" pitchFamily="34" charset="-79"/>
                <a:ea typeface="Calibri"/>
                <a:cs typeface="Gisha" pitchFamily="34" charset="-79"/>
              </a:rPr>
              <a:t>U.S. Geological Survey,</a:t>
            </a:r>
            <a:r>
              <a:rPr lang="en-US" sz="3200" baseline="30000" dirty="0">
                <a:solidFill>
                  <a:srgbClr val="2F2B20"/>
                </a:solidFill>
                <a:latin typeface="Gisha" pitchFamily="34" charset="-79"/>
                <a:ea typeface="Calibri"/>
                <a:cs typeface="Gisha" pitchFamily="34" charset="-79"/>
              </a:rPr>
              <a:t> </a:t>
            </a:r>
            <a:r>
              <a:rPr lang="en-US" sz="3200" dirty="0">
                <a:solidFill>
                  <a:srgbClr val="2F2B20"/>
                </a:solidFill>
                <a:latin typeface="Gisha" pitchFamily="34" charset="-79"/>
                <a:ea typeface="Calibri"/>
                <a:cs typeface="Gisha" pitchFamily="34" charset="-79"/>
              </a:rPr>
              <a:t>Southeast Ecological Science Center, Davie, FL, </a:t>
            </a:r>
            <a:r>
              <a:rPr lang="en-US" sz="3200" dirty="0" smtClean="0">
                <a:solidFill>
                  <a:srgbClr val="2F2B20"/>
                </a:solidFill>
                <a:latin typeface="Gisha" pitchFamily="34" charset="-79"/>
                <a:ea typeface="Calibri"/>
                <a:cs typeface="Gisha" pitchFamily="34" charset="-79"/>
              </a:rPr>
              <a:t>USA</a:t>
            </a:r>
          </a:p>
        </p:txBody>
      </p:sp>
      <p:graphicFrame>
        <p:nvGraphicFramePr>
          <p:cNvPr id="33" name="Table 32"/>
          <p:cNvGraphicFramePr>
            <a:graphicFrameLocks noGrp="1"/>
          </p:cNvGraphicFramePr>
          <p:nvPr>
            <p:extLst>
              <p:ext uri="{D42A27DB-BD31-4B8C-83A1-F6EECF244321}">
                <p14:modId xmlns:p14="http://schemas.microsoft.com/office/powerpoint/2010/main" val="2017705064"/>
              </p:ext>
            </p:extLst>
          </p:nvPr>
        </p:nvGraphicFramePr>
        <p:xfrm>
          <a:off x="1508761" y="15167594"/>
          <a:ext cx="7543799" cy="11457952"/>
        </p:xfrm>
        <a:graphic>
          <a:graphicData uri="http://schemas.openxmlformats.org/drawingml/2006/table">
            <a:tbl>
              <a:tblPr>
                <a:tableStyleId>{073A0DAA-6AF3-43AB-8588-CEC1D06C72B9}</a:tableStyleId>
              </a:tblPr>
              <a:tblGrid>
                <a:gridCol w="5486399"/>
                <a:gridCol w="2057400"/>
              </a:tblGrid>
              <a:tr h="925116">
                <a:tc gridSpan="2">
                  <a:txBody>
                    <a:bodyPr/>
                    <a:lstStyle/>
                    <a:p>
                      <a:pPr marL="0" marR="0" algn="l">
                        <a:lnSpc>
                          <a:spcPct val="115000"/>
                        </a:lnSpc>
                        <a:spcBef>
                          <a:spcPts val="0"/>
                        </a:spcBef>
                        <a:spcAft>
                          <a:spcPts val="0"/>
                        </a:spcAft>
                      </a:pPr>
                      <a:r>
                        <a:rPr lang="en-US" sz="2800" b="1" dirty="0" smtClean="0">
                          <a:effectLst/>
                          <a:latin typeface="Helvetica" pitchFamily="34" charset="0"/>
                          <a:ea typeface="Calibri"/>
                          <a:cs typeface="Helvetica" pitchFamily="34" charset="0"/>
                        </a:rPr>
                        <a:t>Table</a:t>
                      </a:r>
                      <a:r>
                        <a:rPr lang="en-US" sz="2800" b="1" baseline="0" dirty="0" smtClean="0">
                          <a:effectLst/>
                          <a:latin typeface="Helvetica" pitchFamily="34" charset="0"/>
                          <a:ea typeface="Calibri"/>
                          <a:cs typeface="Helvetica" pitchFamily="34" charset="0"/>
                        </a:rPr>
                        <a:t> 1. </a:t>
                      </a:r>
                      <a:r>
                        <a:rPr lang="en-US" sz="2800" b="0" baseline="0" dirty="0" smtClean="0">
                          <a:effectLst/>
                          <a:latin typeface="Helvetica" pitchFamily="34" charset="0"/>
                          <a:ea typeface="Calibri"/>
                          <a:cs typeface="Helvetica" pitchFamily="34" charset="0"/>
                        </a:rPr>
                        <a:t>Species (or subspecies) for which models were created</a:t>
                      </a:r>
                      <a:endParaRPr lang="en-US" sz="2800" b="0" dirty="0">
                        <a:effectLst/>
                        <a:latin typeface="Helvetica" pitchFamily="34" charset="0"/>
                        <a:ea typeface="Calibri"/>
                        <a:cs typeface="Helvetica" pitchFamily="34" charset="0"/>
                      </a:endParaRPr>
                    </a:p>
                  </a:txBody>
                  <a:tcPr marL="153724" marR="153724"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pPr marL="0" marR="0" algn="l">
                        <a:lnSpc>
                          <a:spcPct val="115000"/>
                        </a:lnSpc>
                        <a:spcBef>
                          <a:spcPts val="0"/>
                        </a:spcBef>
                        <a:spcAft>
                          <a:spcPts val="0"/>
                        </a:spcAft>
                      </a:pPr>
                      <a:endParaRPr lang="en-US" sz="3700" b="0" dirty="0">
                        <a:effectLst/>
                        <a:latin typeface="Helvetica" pitchFamily="34" charset="0"/>
                        <a:ea typeface="Calibri"/>
                        <a:cs typeface="Helvetica" pitchFamily="34" charset="0"/>
                      </a:endParaRPr>
                    </a:p>
                  </a:txBody>
                  <a:tcPr marL="137160" marR="13716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58920">
                <a:tc>
                  <a:txBody>
                    <a:bodyPr/>
                    <a:lstStyle/>
                    <a:p>
                      <a:pPr marL="0" marR="0" algn="ctr">
                        <a:lnSpc>
                          <a:spcPct val="115000"/>
                        </a:lnSpc>
                        <a:spcBef>
                          <a:spcPts val="0"/>
                        </a:spcBef>
                        <a:spcAft>
                          <a:spcPts val="0"/>
                        </a:spcAft>
                      </a:pPr>
                      <a:r>
                        <a:rPr lang="en-US" sz="2800" dirty="0">
                          <a:effectLst/>
                          <a:latin typeface="Helvetica" pitchFamily="34" charset="0"/>
                          <a:cs typeface="Helvetica" pitchFamily="34" charset="0"/>
                        </a:rPr>
                        <a:t>Common name</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baseline="0" dirty="0" smtClean="0">
                          <a:effectLst/>
                          <a:latin typeface="Helvetica" pitchFamily="34" charset="0"/>
                          <a:ea typeface="Calibri"/>
                          <a:cs typeface="Helvetica" pitchFamily="34" charset="0"/>
                        </a:rPr>
                        <a:t>presences</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96296">
                <a:tc>
                  <a:txBody>
                    <a:bodyPr/>
                    <a:lstStyle/>
                    <a:p>
                      <a:pPr marL="0" marR="0" algn="l">
                        <a:lnSpc>
                          <a:spcPct val="115000"/>
                        </a:lnSpc>
                        <a:spcBef>
                          <a:spcPts val="0"/>
                        </a:spcBef>
                        <a:spcAft>
                          <a:spcPts val="0"/>
                        </a:spcAft>
                      </a:pPr>
                      <a:r>
                        <a:rPr lang="en-US" sz="2800" b="1" i="1" dirty="0">
                          <a:effectLst/>
                          <a:latin typeface="Helvetica" pitchFamily="34" charset="0"/>
                          <a:cs typeface="Helvetica" pitchFamily="34" charset="0"/>
                        </a:rPr>
                        <a:t>Birds</a:t>
                      </a:r>
                      <a:endParaRPr lang="en-US" sz="2800" b="1" i="1" dirty="0">
                        <a:effectLst/>
                        <a:latin typeface="Helvetica" pitchFamily="34" charset="0"/>
                        <a:ea typeface="Calibri"/>
                        <a:cs typeface="Helvetica" pitchFamily="34" charset="0"/>
                      </a:endParaRPr>
                    </a:p>
                  </a:txBody>
                  <a:tcPr marL="153724" marR="153724"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algn="l">
                        <a:lnSpc>
                          <a:spcPct val="115000"/>
                        </a:lnSpc>
                        <a:spcBef>
                          <a:spcPts val="0"/>
                        </a:spcBef>
                        <a:spcAft>
                          <a:spcPts val="0"/>
                        </a:spcAft>
                      </a:pP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498501">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Cape Sable seaside </a:t>
                      </a:r>
                      <a:r>
                        <a:rPr lang="en-US" sz="2800" dirty="0" err="1">
                          <a:effectLst/>
                          <a:latin typeface="Helvetica" pitchFamily="34" charset="0"/>
                          <a:cs typeface="Helvetica" pitchFamily="34" charset="0"/>
                        </a:rPr>
                        <a:t>sparrow</a:t>
                      </a:r>
                      <a:r>
                        <a:rPr lang="en-US" sz="2800" baseline="30000" dirty="0" err="1">
                          <a:effectLst/>
                          <a:latin typeface="Helvetica" pitchFamily="34" charset="0"/>
                          <a:cs typeface="Helvetica" pitchFamily="34" charset="0"/>
                        </a:rPr>
                        <a:t>a</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54</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6296">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Florida grasshopper </a:t>
                      </a:r>
                      <a:r>
                        <a:rPr lang="en-US" sz="2800" dirty="0" err="1">
                          <a:effectLst/>
                          <a:latin typeface="Helvetica" pitchFamily="34" charset="0"/>
                          <a:cs typeface="Helvetica" pitchFamily="34" charset="0"/>
                        </a:rPr>
                        <a:t>sparrow</a:t>
                      </a:r>
                      <a:r>
                        <a:rPr lang="en-US" sz="2800" baseline="30000" dirty="0" err="1">
                          <a:effectLst/>
                          <a:latin typeface="Helvetica" pitchFamily="34" charset="0"/>
                          <a:cs typeface="Helvetica" pitchFamily="34" charset="0"/>
                        </a:rPr>
                        <a:t>a</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43</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6296">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Florida scrub jay</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424</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6296">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Audubon’s crested </a:t>
                      </a:r>
                      <a:r>
                        <a:rPr lang="en-US" sz="2800" dirty="0" err="1" smtClean="0">
                          <a:effectLst/>
                          <a:latin typeface="Helvetica" pitchFamily="34" charset="0"/>
                          <a:cs typeface="Helvetica" pitchFamily="34" charset="0"/>
                        </a:rPr>
                        <a:t>caracara</a:t>
                      </a:r>
                      <a:r>
                        <a:rPr lang="en-US" sz="2800" baseline="30000" dirty="0" err="1" smtClean="0">
                          <a:effectLst/>
                          <a:latin typeface="Helvetica" pitchFamily="34" charset="0"/>
                          <a:cs typeface="Helvetica" pitchFamily="34" charset="0"/>
                        </a:rPr>
                        <a:t>a</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425</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81847">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Everglades snail </a:t>
                      </a:r>
                      <a:r>
                        <a:rPr lang="en-US" sz="2800" dirty="0" err="1" smtClean="0">
                          <a:effectLst/>
                          <a:latin typeface="Helvetica" pitchFamily="34" charset="0"/>
                          <a:cs typeface="Helvetica" pitchFamily="34" charset="0"/>
                        </a:rPr>
                        <a:t>kite</a:t>
                      </a:r>
                      <a:r>
                        <a:rPr lang="en-US" sz="2800" baseline="30000" dirty="0" err="1" smtClean="0">
                          <a:effectLst/>
                          <a:latin typeface="Helvetica" pitchFamily="34" charset="0"/>
                          <a:cs typeface="Helvetica" pitchFamily="34" charset="0"/>
                        </a:rPr>
                        <a:t>a</a:t>
                      </a:r>
                      <a:endParaRPr lang="en-US" sz="2800" dirty="0">
                        <a:effectLst/>
                        <a:latin typeface="Helvetica" pitchFamily="34" charset="0"/>
                        <a:cs typeface="Helvetica" pitchFamily="34" charset="0"/>
                      </a:endParaRPr>
                    </a:p>
                  </a:txBody>
                  <a:tcPr marL="153724" marR="153724"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cs typeface="Helvetica" pitchFamily="34" charset="0"/>
                        </a:rPr>
                        <a:t>184</a:t>
                      </a:r>
                    </a:p>
                  </a:txBody>
                  <a:tcPr marL="153724" marR="153724"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95097">
                <a:tc>
                  <a:txBody>
                    <a:bodyPr/>
                    <a:lstStyle/>
                    <a:p>
                      <a:pPr marL="0" marR="0" algn="l">
                        <a:lnSpc>
                          <a:spcPct val="115000"/>
                        </a:lnSpc>
                        <a:spcBef>
                          <a:spcPts val="0"/>
                        </a:spcBef>
                        <a:spcAft>
                          <a:spcPts val="0"/>
                        </a:spcAft>
                      </a:pPr>
                      <a:r>
                        <a:rPr lang="en-US" sz="2800" b="1" i="1" dirty="0">
                          <a:effectLst/>
                          <a:latin typeface="Helvetica" pitchFamily="34" charset="0"/>
                          <a:cs typeface="Helvetica" pitchFamily="34" charset="0"/>
                        </a:rPr>
                        <a:t>Mammals</a:t>
                      </a:r>
                      <a:endParaRPr lang="en-US" sz="2800" b="1" i="1" dirty="0">
                        <a:effectLst/>
                        <a:latin typeface="Helvetica" pitchFamily="34" charset="0"/>
                        <a:ea typeface="Calibri"/>
                        <a:cs typeface="Helvetica" pitchFamily="34" charset="0"/>
                      </a:endParaRPr>
                    </a:p>
                  </a:txBody>
                  <a:tcPr marL="153724" marR="153724"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98501">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Florida bonneted bat</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10</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496296">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Key </a:t>
                      </a:r>
                      <a:r>
                        <a:rPr lang="en-US" sz="2800" dirty="0" err="1">
                          <a:effectLst/>
                          <a:latin typeface="Helvetica" pitchFamily="34" charset="0"/>
                          <a:cs typeface="Helvetica" pitchFamily="34" charset="0"/>
                        </a:rPr>
                        <a:t>deer</a:t>
                      </a:r>
                      <a:r>
                        <a:rPr lang="en-US" sz="2800" baseline="30000" dirty="0" err="1">
                          <a:effectLst/>
                          <a:latin typeface="Helvetica" pitchFamily="34" charset="0"/>
                          <a:cs typeface="Helvetica" pitchFamily="34" charset="0"/>
                        </a:rPr>
                        <a:t>a</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9</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6296">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Silver rice rat</a:t>
                      </a:r>
                      <a:r>
                        <a:rPr lang="en-US" sz="2800" baseline="30000" dirty="0">
                          <a:effectLst/>
                          <a:latin typeface="Helvetica" pitchFamily="34" charset="0"/>
                          <a:cs typeface="Helvetica" pitchFamily="34" charset="0"/>
                        </a:rPr>
                        <a:t>a</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12</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6296">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Key Largo cotton </a:t>
                      </a:r>
                      <a:r>
                        <a:rPr lang="en-US" sz="2800" dirty="0" err="1">
                          <a:effectLst/>
                          <a:latin typeface="Helvetica" pitchFamily="34" charset="0"/>
                          <a:cs typeface="Helvetica" pitchFamily="34" charset="0"/>
                        </a:rPr>
                        <a:t>mouse</a:t>
                      </a:r>
                      <a:r>
                        <a:rPr lang="en-US" sz="2800" baseline="30000" dirty="0" err="1">
                          <a:effectLst/>
                          <a:latin typeface="Helvetica" pitchFamily="34" charset="0"/>
                          <a:cs typeface="Helvetica" pitchFamily="34" charset="0"/>
                        </a:rPr>
                        <a:t>a</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8</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6296">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Southeastern beach </a:t>
                      </a:r>
                      <a:r>
                        <a:rPr lang="en-US" sz="2800" dirty="0" err="1">
                          <a:effectLst/>
                          <a:latin typeface="Helvetica" pitchFamily="34" charset="0"/>
                          <a:cs typeface="Helvetica" pitchFamily="34" charset="0"/>
                        </a:rPr>
                        <a:t>mouse</a:t>
                      </a:r>
                      <a:r>
                        <a:rPr lang="en-US" sz="2800" baseline="30000" dirty="0" err="1">
                          <a:effectLst/>
                          <a:latin typeface="Helvetica" pitchFamily="34" charset="0"/>
                          <a:cs typeface="Helvetica" pitchFamily="34" charset="0"/>
                        </a:rPr>
                        <a:t>a</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26</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6296">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Anastasia Island beach </a:t>
                      </a:r>
                      <a:r>
                        <a:rPr lang="en-US" sz="2800" dirty="0" err="1">
                          <a:effectLst/>
                          <a:latin typeface="Helvetica" pitchFamily="34" charset="0"/>
                          <a:cs typeface="Helvetica" pitchFamily="34" charset="0"/>
                        </a:rPr>
                        <a:t>mouse</a:t>
                      </a:r>
                      <a:r>
                        <a:rPr lang="en-US" sz="2800" baseline="30000" dirty="0" err="1">
                          <a:effectLst/>
                          <a:latin typeface="Helvetica" pitchFamily="34" charset="0"/>
                          <a:cs typeface="Helvetica" pitchFamily="34" charset="0"/>
                        </a:rPr>
                        <a:t>a</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14</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6296">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Florida </a:t>
                      </a:r>
                      <a:r>
                        <a:rPr lang="en-US" sz="2800" dirty="0" err="1">
                          <a:effectLst/>
                          <a:latin typeface="Helvetica" pitchFamily="34" charset="0"/>
                          <a:cs typeface="Helvetica" pitchFamily="34" charset="0"/>
                        </a:rPr>
                        <a:t>panther</a:t>
                      </a:r>
                      <a:r>
                        <a:rPr lang="en-US" sz="2800" baseline="30000" dirty="0" err="1">
                          <a:effectLst/>
                          <a:latin typeface="Helvetica" pitchFamily="34" charset="0"/>
                          <a:cs typeface="Helvetica" pitchFamily="34" charset="0"/>
                        </a:rPr>
                        <a:t>a</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784</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14460">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Lower Keys marsh </a:t>
                      </a:r>
                      <a:r>
                        <a:rPr lang="en-US" sz="2800" dirty="0" err="1" smtClean="0">
                          <a:effectLst/>
                          <a:latin typeface="Helvetica" pitchFamily="34" charset="0"/>
                          <a:cs typeface="Helvetica" pitchFamily="34" charset="0"/>
                        </a:rPr>
                        <a:t>rabbit</a:t>
                      </a:r>
                      <a:r>
                        <a:rPr lang="en-US" sz="2800" baseline="30000" dirty="0" err="1" smtClean="0">
                          <a:effectLst/>
                          <a:latin typeface="Helvetica" pitchFamily="34" charset="0"/>
                          <a:cs typeface="Helvetica" pitchFamily="34" charset="0"/>
                        </a:rPr>
                        <a:t>a</a:t>
                      </a:r>
                      <a:endParaRPr lang="en-US" sz="2800" dirty="0">
                        <a:effectLst/>
                        <a:latin typeface="Helvetica" pitchFamily="34" charset="0"/>
                        <a:cs typeface="Helvetica" pitchFamily="34" charset="0"/>
                      </a:endParaRPr>
                    </a:p>
                  </a:txBody>
                  <a:tcPr marL="153724" marR="153724"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11</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1642">
                <a:tc>
                  <a:txBody>
                    <a:bodyPr/>
                    <a:lstStyle/>
                    <a:p>
                      <a:pPr marL="0" marR="0" algn="l">
                        <a:lnSpc>
                          <a:spcPct val="115000"/>
                        </a:lnSpc>
                        <a:spcBef>
                          <a:spcPts val="0"/>
                        </a:spcBef>
                        <a:spcAft>
                          <a:spcPts val="0"/>
                        </a:spcAft>
                      </a:pPr>
                      <a:r>
                        <a:rPr lang="en-US" sz="2800" b="1" i="1" dirty="0">
                          <a:effectLst/>
                          <a:latin typeface="Helvetica" pitchFamily="34" charset="0"/>
                          <a:cs typeface="Helvetica" pitchFamily="34" charset="0"/>
                        </a:rPr>
                        <a:t>Reptiles</a:t>
                      </a:r>
                      <a:endParaRPr lang="en-US" sz="2800" b="1" i="1" dirty="0">
                        <a:effectLst/>
                        <a:latin typeface="Helvetica" pitchFamily="34" charset="0"/>
                        <a:ea typeface="Calibri"/>
                        <a:cs typeface="Helvetica" pitchFamily="34" charset="0"/>
                      </a:endParaRPr>
                    </a:p>
                  </a:txBody>
                  <a:tcPr marL="153724" marR="153724"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98501">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American </a:t>
                      </a:r>
                      <a:r>
                        <a:rPr lang="en-US" sz="2800" dirty="0" smtClean="0">
                          <a:effectLst/>
                          <a:latin typeface="Helvetica" pitchFamily="34" charset="0"/>
                          <a:cs typeface="Helvetica" pitchFamily="34" charset="0"/>
                        </a:rPr>
                        <a:t>crocodile</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74</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496296">
                <a:tc>
                  <a:txBody>
                    <a:bodyPr/>
                    <a:lstStyle/>
                    <a:p>
                      <a:pPr marL="0" marR="0" algn="l">
                        <a:lnSpc>
                          <a:spcPct val="115000"/>
                        </a:lnSpc>
                        <a:spcBef>
                          <a:spcPts val="0"/>
                        </a:spcBef>
                        <a:spcAft>
                          <a:spcPts val="0"/>
                        </a:spcAft>
                      </a:pPr>
                      <a:r>
                        <a:rPr lang="en-US" sz="2800" dirty="0" err="1" smtClean="0">
                          <a:effectLst/>
                          <a:latin typeface="Helvetica" pitchFamily="34" charset="0"/>
                          <a:cs typeface="Helvetica" pitchFamily="34" charset="0"/>
                        </a:rPr>
                        <a:t>Bluetail</a:t>
                      </a:r>
                      <a:r>
                        <a:rPr lang="en-US" sz="2800" dirty="0" smtClean="0">
                          <a:effectLst/>
                          <a:latin typeface="Helvetica" pitchFamily="34" charset="0"/>
                          <a:cs typeface="Helvetica" pitchFamily="34" charset="0"/>
                        </a:rPr>
                        <a:t> </a:t>
                      </a:r>
                      <a:r>
                        <a:rPr lang="en-US" sz="2800" dirty="0">
                          <a:effectLst/>
                          <a:latin typeface="Helvetica" pitchFamily="34" charset="0"/>
                          <a:cs typeface="Helvetica" pitchFamily="34" charset="0"/>
                        </a:rPr>
                        <a:t>mole </a:t>
                      </a:r>
                      <a:r>
                        <a:rPr lang="en-US" sz="2800" dirty="0" err="1">
                          <a:effectLst/>
                          <a:latin typeface="Helvetica" pitchFamily="34" charset="0"/>
                          <a:cs typeface="Helvetica" pitchFamily="34" charset="0"/>
                        </a:rPr>
                        <a:t>skink</a:t>
                      </a:r>
                      <a:r>
                        <a:rPr lang="en-US" sz="2800" baseline="30000" dirty="0" err="1">
                          <a:effectLst/>
                          <a:latin typeface="Helvetica" pitchFamily="34" charset="0"/>
                          <a:cs typeface="Helvetica" pitchFamily="34" charset="0"/>
                        </a:rPr>
                        <a:t>a</a:t>
                      </a:r>
                      <a:endParaRPr lang="en-US" sz="280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ea typeface="Calibri"/>
                          <a:cs typeface="Helvetica" pitchFamily="34" charset="0"/>
                        </a:rPr>
                        <a:t>16</a:t>
                      </a:r>
                      <a:endParaRPr lang="en-US" sz="2800" i="0" dirty="0">
                        <a:effectLst/>
                        <a:latin typeface="Helvetica" pitchFamily="34" charset="0"/>
                        <a:ea typeface="Calibri"/>
                        <a:cs typeface="Helvetica" pitchFamily="34" charset="0"/>
                      </a:endParaRPr>
                    </a:p>
                  </a:txBody>
                  <a:tcPr marL="153724" marR="153724"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6296">
                <a:tc>
                  <a:txBody>
                    <a:bodyPr/>
                    <a:lstStyle/>
                    <a:p>
                      <a:pPr marL="0" marR="0" algn="l">
                        <a:lnSpc>
                          <a:spcPct val="115000"/>
                        </a:lnSpc>
                        <a:spcBef>
                          <a:spcPts val="0"/>
                        </a:spcBef>
                        <a:spcAft>
                          <a:spcPts val="0"/>
                        </a:spcAft>
                      </a:pPr>
                      <a:r>
                        <a:rPr lang="en-US" sz="2800" dirty="0">
                          <a:effectLst/>
                          <a:latin typeface="Helvetica" pitchFamily="34" charset="0"/>
                          <a:cs typeface="Helvetica" pitchFamily="34" charset="0"/>
                        </a:rPr>
                        <a:t>Sand </a:t>
                      </a:r>
                      <a:r>
                        <a:rPr lang="en-US" sz="2800" dirty="0" smtClean="0">
                          <a:effectLst/>
                          <a:latin typeface="Helvetica" pitchFamily="34" charset="0"/>
                          <a:cs typeface="Helvetica" pitchFamily="34" charset="0"/>
                        </a:rPr>
                        <a:t>skink</a:t>
                      </a:r>
                    </a:p>
                  </a:txBody>
                  <a:tcPr marL="153724" marR="153724"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i="0" dirty="0" smtClean="0">
                          <a:effectLst/>
                          <a:latin typeface="Helvetica" pitchFamily="34" charset="0"/>
                          <a:cs typeface="Helvetica" pitchFamily="34" charset="0"/>
                        </a:rPr>
                        <a:t>28</a:t>
                      </a:r>
                      <a:endParaRPr lang="en-US" sz="2800" i="0" dirty="0">
                        <a:effectLst/>
                        <a:latin typeface="Helvetica" pitchFamily="34" charset="0"/>
                        <a:cs typeface="Helvetica" pitchFamily="34" charset="0"/>
                      </a:endParaRPr>
                    </a:p>
                  </a:txBody>
                  <a:tcPr marL="153724" marR="153724"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41667">
                <a:tc gridSpan="2">
                  <a:txBody>
                    <a:bodyPr/>
                    <a:lstStyle/>
                    <a:p>
                      <a:pPr marL="0" marR="0" algn="l">
                        <a:lnSpc>
                          <a:spcPct val="115000"/>
                        </a:lnSpc>
                        <a:spcBef>
                          <a:spcPts val="0"/>
                        </a:spcBef>
                        <a:spcAft>
                          <a:spcPts val="0"/>
                        </a:spcAft>
                      </a:pPr>
                      <a:r>
                        <a:rPr lang="en-US" sz="2100" baseline="30000" dirty="0" smtClean="0">
                          <a:effectLst/>
                          <a:latin typeface="Helvetica" pitchFamily="34" charset="0"/>
                          <a:cs typeface="Helvetica" pitchFamily="34" charset="0"/>
                        </a:rPr>
                        <a:t>a</a:t>
                      </a:r>
                      <a:r>
                        <a:rPr lang="en-US" sz="2100" dirty="0" smtClean="0">
                          <a:effectLst/>
                          <a:latin typeface="Helvetica" pitchFamily="34" charset="0"/>
                          <a:cs typeface="Helvetica" pitchFamily="34" charset="0"/>
                        </a:rPr>
                        <a:t> subspecies</a:t>
                      </a:r>
                    </a:p>
                  </a:txBody>
                  <a:tcPr marL="153724" marR="153724"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hMerge="1">
                  <a:txBody>
                    <a:bodyPr/>
                    <a:lstStyle/>
                    <a:p>
                      <a:pPr marL="0" marR="0" algn="l">
                        <a:lnSpc>
                          <a:spcPct val="115000"/>
                        </a:lnSpc>
                        <a:spcBef>
                          <a:spcPts val="0"/>
                        </a:spcBef>
                        <a:spcAft>
                          <a:spcPts val="0"/>
                        </a:spcAft>
                      </a:pPr>
                      <a:endParaRPr lang="en-US" sz="2300" dirty="0" smtClean="0">
                        <a:effectLst/>
                        <a:latin typeface="Helvetica" pitchFamily="34" charset="0"/>
                        <a:ea typeface="Calibri"/>
                        <a:cs typeface="Helvetica" pitchFamily="34" charset="0"/>
                      </a:endParaRPr>
                    </a:p>
                  </a:txBody>
                  <a:tcPr marL="131763" marR="131763"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tr>
            </a:tbl>
          </a:graphicData>
        </a:graphic>
      </p:graphicFrame>
      <p:sp>
        <p:nvSpPr>
          <p:cNvPr id="37" name="TextBox 36"/>
          <p:cNvSpPr txBox="1"/>
          <p:nvPr/>
        </p:nvSpPr>
        <p:spPr>
          <a:xfrm>
            <a:off x="34868910" y="37581638"/>
            <a:ext cx="16299377" cy="784800"/>
          </a:xfrm>
          <a:prstGeom prst="rect">
            <a:avLst/>
          </a:prstGeom>
          <a:noFill/>
        </p:spPr>
        <p:txBody>
          <a:bodyPr wrap="square" lIns="106651" tIns="53325" rIns="106651" bIns="53325" rtlCol="0">
            <a:spAutoFit/>
          </a:bodyPr>
          <a:lstStyle/>
          <a:p>
            <a:r>
              <a:rPr lang="en-US" sz="2200" b="1" dirty="0">
                <a:latin typeface="Helvetica" pitchFamily="34" charset="0"/>
                <a:cs typeface="Helvetica" pitchFamily="34" charset="0"/>
              </a:rPr>
              <a:t>Please contact </a:t>
            </a:r>
            <a:r>
              <a:rPr lang="en-US" sz="2200" b="1" i="1" dirty="0" smtClean="0">
                <a:latin typeface="Helvetica" pitchFamily="34" charset="0"/>
                <a:cs typeface="Helvetica" pitchFamily="34" charset="0"/>
              </a:rPr>
              <a:t>david.bucklin@gmail.com</a:t>
            </a:r>
            <a:r>
              <a:rPr lang="en-US" sz="2200" b="1" dirty="0" smtClean="0">
                <a:latin typeface="Helvetica" pitchFamily="34" charset="0"/>
                <a:cs typeface="Helvetica" pitchFamily="34" charset="0"/>
              </a:rPr>
              <a:t> </a:t>
            </a:r>
            <a:r>
              <a:rPr lang="en-US" sz="2200" b="1" dirty="0">
                <a:latin typeface="Helvetica" pitchFamily="34" charset="0"/>
                <a:cs typeface="Helvetica" pitchFamily="34" charset="0"/>
              </a:rPr>
              <a:t>for more </a:t>
            </a:r>
            <a:r>
              <a:rPr lang="en-US" sz="2200" b="1" dirty="0" smtClean="0">
                <a:latin typeface="Helvetica" pitchFamily="34" charset="0"/>
                <a:cs typeface="Helvetica" pitchFamily="34" charset="0"/>
              </a:rPr>
              <a:t>information </a:t>
            </a:r>
            <a:r>
              <a:rPr lang="en-US" sz="2200" b="1" dirty="0">
                <a:latin typeface="Helvetica" pitchFamily="34" charset="0"/>
                <a:cs typeface="Helvetica" pitchFamily="34" charset="0"/>
              </a:rPr>
              <a:t>on this project. More information on the climate envelope </a:t>
            </a:r>
            <a:endParaRPr lang="en-US" sz="2200" b="1" dirty="0" smtClean="0">
              <a:latin typeface="Helvetica" pitchFamily="34" charset="0"/>
              <a:cs typeface="Helvetica" pitchFamily="34" charset="0"/>
            </a:endParaRPr>
          </a:p>
          <a:p>
            <a:r>
              <a:rPr lang="en-US" sz="2200" b="1" dirty="0" smtClean="0">
                <a:latin typeface="Helvetica" pitchFamily="34" charset="0"/>
                <a:cs typeface="Helvetica" pitchFamily="34" charset="0"/>
              </a:rPr>
              <a:t>modeling </a:t>
            </a:r>
            <a:r>
              <a:rPr lang="en-US" sz="2200" b="1" dirty="0">
                <a:latin typeface="Helvetica" pitchFamily="34" charset="0"/>
                <a:cs typeface="Helvetica" pitchFamily="34" charset="0"/>
              </a:rPr>
              <a:t>project at </a:t>
            </a:r>
            <a:r>
              <a:rPr lang="en-US" sz="2200" b="1" dirty="0" smtClean="0">
                <a:latin typeface="Helvetica" pitchFamily="34" charset="0"/>
                <a:cs typeface="Helvetica" pitchFamily="34" charset="0"/>
              </a:rPr>
              <a:t>UF-FLREC can </a:t>
            </a:r>
            <a:r>
              <a:rPr lang="en-US" sz="2200" b="1" dirty="0">
                <a:latin typeface="Helvetica" pitchFamily="34" charset="0"/>
                <a:cs typeface="Helvetica" pitchFamily="34" charset="0"/>
              </a:rPr>
              <a:t>be found at </a:t>
            </a:r>
            <a:r>
              <a:rPr lang="en-US" sz="2200" b="1" dirty="0">
                <a:solidFill>
                  <a:srgbClr val="005A9E"/>
                </a:solidFill>
                <a:latin typeface="Helvetica" pitchFamily="34" charset="0"/>
                <a:cs typeface="Helvetica" pitchFamily="34" charset="0"/>
              </a:rPr>
              <a:t>http://</a:t>
            </a:r>
            <a:r>
              <a:rPr lang="en-US" sz="2200" b="1" dirty="0" smtClean="0">
                <a:solidFill>
                  <a:srgbClr val="005A9E"/>
                </a:solidFill>
                <a:latin typeface="Helvetica" pitchFamily="34" charset="0"/>
                <a:cs typeface="Helvetica" pitchFamily="34" charset="0"/>
              </a:rPr>
              <a:t>crocdoc.ifas.ufl.edu/projects/climateenvelopemodeling/.</a:t>
            </a:r>
            <a:endParaRPr lang="en-US" sz="2200" b="1" baseline="30000" dirty="0" smtClean="0">
              <a:solidFill>
                <a:srgbClr val="005A9E"/>
              </a:solidFill>
              <a:latin typeface="Helvetica" pitchFamily="34" charset="0"/>
              <a:ea typeface="Calibri"/>
              <a:cs typeface="Helvetica" pitchFamily="34" charset="0"/>
            </a:endParaRPr>
          </a:p>
        </p:txBody>
      </p:sp>
      <p:sp>
        <p:nvSpPr>
          <p:cNvPr id="5" name="TextBox 4"/>
          <p:cNvSpPr txBox="1"/>
          <p:nvPr/>
        </p:nvSpPr>
        <p:spPr>
          <a:xfrm>
            <a:off x="16921802" y="7941443"/>
            <a:ext cx="4923748" cy="13751494"/>
          </a:xfrm>
          <a:prstGeom prst="rect">
            <a:avLst/>
          </a:prstGeom>
          <a:noFill/>
        </p:spPr>
        <p:txBody>
          <a:bodyPr wrap="square" lIns="106651" tIns="53325" rIns="106651" bIns="53325" rtlCol="0">
            <a:noAutofit/>
          </a:bodyPr>
          <a:lstStyle/>
          <a:p>
            <a:pPr lvl="0"/>
            <a:r>
              <a:rPr lang="en-US" sz="3200" dirty="0" smtClean="0">
                <a:latin typeface="Times New Roman" pitchFamily="18" charset="0"/>
                <a:cs typeface="Times New Roman" pitchFamily="18" charset="0"/>
              </a:rPr>
              <a:t>individual species.</a:t>
            </a:r>
            <a:r>
              <a:rPr lang="en-US" sz="3200" dirty="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lvl="0" indent="457200"/>
            <a:r>
              <a:rPr lang="en-US" sz="3200" dirty="0" smtClean="0">
                <a:solidFill>
                  <a:srgbClr val="2F2B20"/>
                </a:solidFill>
                <a:latin typeface="Times New Roman" pitchFamily="18" charset="0"/>
                <a:cs typeface="Times New Roman" pitchFamily="18" charset="0"/>
              </a:rPr>
              <a:t>A test of spatial correlation (</a:t>
            </a:r>
            <a:r>
              <a:rPr lang="en-US" sz="3200" i="1" dirty="0" smtClean="0">
                <a:solidFill>
                  <a:srgbClr val="2F2B20"/>
                </a:solidFill>
                <a:latin typeface="Times New Roman" pitchFamily="18" charset="0"/>
                <a:cs typeface="Times New Roman" pitchFamily="18" charset="0"/>
              </a:rPr>
              <a:t>r</a:t>
            </a:r>
            <a:r>
              <a:rPr lang="en-US" sz="3200" dirty="0" smtClean="0">
                <a:solidFill>
                  <a:srgbClr val="2F2B20"/>
                </a:solidFill>
                <a:latin typeface="Times New Roman" pitchFamily="18" charset="0"/>
                <a:cs typeface="Times New Roman" pitchFamily="18" charset="0"/>
              </a:rPr>
              <a:t>) revealed how similar the testing/training models (n=100) were relative to the “default” model run with 100% of occurrence data (n=1). On average, </a:t>
            </a:r>
            <a:r>
              <a:rPr lang="en-US" sz="3200" dirty="0" smtClean="0">
                <a:solidFill>
                  <a:srgbClr val="FF0000"/>
                </a:solidFill>
                <a:latin typeface="Times New Roman" pitchFamily="18" charset="0"/>
                <a:cs typeface="Times New Roman" pitchFamily="18" charset="0"/>
              </a:rPr>
              <a:t>models including extremes had significantly higher spatial correlation </a:t>
            </a:r>
            <a:r>
              <a:rPr lang="en-US" sz="3200" dirty="0" smtClean="0">
                <a:solidFill>
                  <a:srgbClr val="2F2B20"/>
                </a:solidFill>
                <a:latin typeface="Times New Roman" pitchFamily="18" charset="0"/>
                <a:cs typeface="Times New Roman" pitchFamily="18" charset="0"/>
              </a:rPr>
              <a:t>(paired t-test, </a:t>
            </a:r>
            <a:r>
              <a:rPr lang="en-US" sz="3200" dirty="0" smtClean="0">
                <a:solidFill>
                  <a:srgbClr val="2F2B20"/>
                </a:solidFill>
                <a:latin typeface="Times New Roman" pitchFamily="18" charset="0"/>
                <a:cs typeface="Times New Roman" pitchFamily="18" charset="0"/>
              </a:rPr>
              <a:t>n=16,</a:t>
            </a:r>
            <a:r>
              <a:rPr lang="en-US" sz="3200" dirty="0" smtClean="0">
                <a:solidFill>
                  <a:srgbClr val="2F2B20"/>
                </a:solidFill>
                <a:latin typeface="Times New Roman" pitchFamily="18" charset="0"/>
                <a:cs typeface="Times New Roman" pitchFamily="18" charset="0"/>
              </a:rPr>
              <a:t> mean </a:t>
            </a:r>
            <a:r>
              <a:rPr lang="en-US" sz="3200" dirty="0" smtClean="0">
                <a:solidFill>
                  <a:srgbClr val="2F2B20"/>
                </a:solidFill>
                <a:latin typeface="Times New Roman" pitchFamily="18" charset="0"/>
                <a:cs typeface="Times New Roman" pitchFamily="18" charset="0"/>
              </a:rPr>
              <a:t>= </a:t>
            </a:r>
            <a:r>
              <a:rPr lang="en-US" sz="3200" dirty="0" smtClean="0">
                <a:solidFill>
                  <a:srgbClr val="2F2B20"/>
                </a:solidFill>
                <a:latin typeface="Times New Roman" pitchFamily="18" charset="0"/>
                <a:cs typeface="Times New Roman" pitchFamily="18" charset="0"/>
              </a:rPr>
              <a:t>+0.014, p&lt;0.05). This effect was primarily evident for the species with higher prevalence and larger ranges. Spatial correlation </a:t>
            </a:r>
            <a:r>
              <a:rPr lang="en-US" sz="3200" i="1" dirty="0" smtClean="0">
                <a:solidFill>
                  <a:srgbClr val="2F2B20"/>
                </a:solidFill>
                <a:latin typeface="Times New Roman" pitchFamily="18" charset="0"/>
                <a:cs typeface="Times New Roman" pitchFamily="18" charset="0"/>
              </a:rPr>
              <a:t>between </a:t>
            </a:r>
            <a:r>
              <a:rPr lang="en-US" sz="3200" dirty="0" smtClean="0">
                <a:solidFill>
                  <a:srgbClr val="2F2B20"/>
                </a:solidFill>
                <a:latin typeface="Times New Roman" pitchFamily="18" charset="0"/>
                <a:cs typeface="Times New Roman" pitchFamily="18" charset="0"/>
              </a:rPr>
              <a:t>“</a:t>
            </a:r>
            <a:r>
              <a:rPr lang="en-US" sz="3200" dirty="0" smtClean="0">
                <a:solidFill>
                  <a:srgbClr val="2F2B20"/>
                </a:solidFill>
                <a:latin typeface="Times New Roman" pitchFamily="18" charset="0"/>
                <a:cs typeface="Times New Roman" pitchFamily="18" charset="0"/>
              </a:rPr>
              <a:t>default</a:t>
            </a:r>
            <a:r>
              <a:rPr lang="en-US" sz="3200" dirty="0" smtClean="0">
                <a:solidFill>
                  <a:srgbClr val="2F2B20"/>
                </a:solidFill>
                <a:latin typeface="Times New Roman" pitchFamily="18" charset="0"/>
                <a:cs typeface="Times New Roman" pitchFamily="18" charset="0"/>
              </a:rPr>
              <a:t>” models with and without extremes was generally high, ranging from 0.87 (</a:t>
            </a:r>
            <a:r>
              <a:rPr lang="en-US" sz="3200" dirty="0" err="1" smtClean="0">
                <a:solidFill>
                  <a:srgbClr val="2F2B20"/>
                </a:solidFill>
                <a:latin typeface="Times New Roman" pitchFamily="18" charset="0"/>
                <a:cs typeface="Times New Roman" pitchFamily="18" charset="0"/>
              </a:rPr>
              <a:t>Bluetail</a:t>
            </a:r>
            <a:r>
              <a:rPr lang="en-US" sz="3200" dirty="0" smtClean="0">
                <a:solidFill>
                  <a:srgbClr val="2F2B20"/>
                </a:solidFill>
                <a:latin typeface="Times New Roman" pitchFamily="18" charset="0"/>
                <a:cs typeface="Times New Roman" pitchFamily="18" charset="0"/>
              </a:rPr>
              <a:t> mole skink) to 0.99 (Lower Keys marsh rabbit). Model output and metrics for 8 species are shown in Figure 2.</a:t>
            </a:r>
          </a:p>
          <a:p>
            <a:pPr lvl="0" indent="457200"/>
            <a:r>
              <a:rPr lang="en-US" sz="3200" dirty="0">
                <a:solidFill>
                  <a:srgbClr val="2F2B20"/>
                </a:solidFill>
                <a:latin typeface="Times New Roman" pitchFamily="18" charset="0"/>
                <a:cs typeface="Times New Roman" pitchFamily="18" charset="0"/>
              </a:rPr>
              <a:t>M</a:t>
            </a:r>
            <a:r>
              <a:rPr lang="en-US" sz="3200" dirty="0" smtClean="0">
                <a:solidFill>
                  <a:srgbClr val="2F2B20"/>
                </a:solidFill>
                <a:latin typeface="Times New Roman" pitchFamily="18" charset="0"/>
                <a:cs typeface="Times New Roman" pitchFamily="18" charset="0"/>
              </a:rPr>
              <a:t>axEnt’s </a:t>
            </a:r>
            <a:r>
              <a:rPr lang="en-US" sz="3200" dirty="0">
                <a:solidFill>
                  <a:srgbClr val="2F2B20"/>
                </a:solidFill>
                <a:latin typeface="Times New Roman" pitchFamily="18" charset="0"/>
                <a:cs typeface="Times New Roman" pitchFamily="18" charset="0"/>
              </a:rPr>
              <a:t>output includes variable contribution and permutation </a:t>
            </a:r>
            <a:r>
              <a:rPr lang="en-US" sz="3200" dirty="0" smtClean="0">
                <a:solidFill>
                  <a:srgbClr val="2F2B20"/>
                </a:solidFill>
                <a:latin typeface="Times New Roman" pitchFamily="18" charset="0"/>
                <a:cs typeface="Times New Roman" pitchFamily="18" charset="0"/>
              </a:rPr>
              <a:t>importance</a:t>
            </a:r>
            <a:endParaRPr lang="en-US" sz="3200" dirty="0">
              <a:solidFill>
                <a:srgbClr val="2F2B20"/>
              </a:solidFill>
              <a:latin typeface="Times New Roman" pitchFamily="18" charset="0"/>
              <a:cs typeface="Times New Roman" pitchFamily="18" charset="0"/>
            </a:endParaRPr>
          </a:p>
        </p:txBody>
      </p:sp>
      <p:sp>
        <p:nvSpPr>
          <p:cNvPr id="42" name="TextBox 41"/>
          <p:cNvSpPr txBox="1"/>
          <p:nvPr/>
        </p:nvSpPr>
        <p:spPr>
          <a:xfrm>
            <a:off x="21844324" y="20230683"/>
            <a:ext cx="12574586" cy="1400436"/>
          </a:xfrm>
          <a:prstGeom prst="rect">
            <a:avLst/>
          </a:prstGeom>
          <a:solidFill>
            <a:schemeClr val="accent2">
              <a:lumMod val="60000"/>
              <a:lumOff val="40000"/>
            </a:schemeClr>
          </a:solidFill>
        </p:spPr>
        <p:txBody>
          <a:bodyPr wrap="square" lIns="106651" tIns="53325" rIns="106651" bIns="53325" rtlCol="0">
            <a:noAutofit/>
          </a:bodyPr>
          <a:lstStyle/>
          <a:p>
            <a:pPr lvl="0"/>
            <a:r>
              <a:rPr lang="en-US" sz="2800" b="1" dirty="0" smtClean="0">
                <a:solidFill>
                  <a:srgbClr val="2F2B20"/>
                </a:solidFill>
                <a:latin typeface="Helvetica" pitchFamily="34" charset="0"/>
                <a:cs typeface="Helvetica" pitchFamily="34" charset="0"/>
              </a:rPr>
              <a:t>Figure 2. </a:t>
            </a:r>
            <a:r>
              <a:rPr lang="en-US" sz="2800" dirty="0" smtClean="0">
                <a:solidFill>
                  <a:srgbClr val="2F2B20"/>
                </a:solidFill>
                <a:latin typeface="Helvetica" pitchFamily="34" charset="0"/>
                <a:cs typeface="Helvetica" pitchFamily="34" charset="0"/>
              </a:rPr>
              <a:t>Model spatial predictions (“default” model, threshold at 10% occurrence probability value, metrics (calculated as mean value for 100 model runs with 75/25 training/testing split), and occurrences for eight species</a:t>
            </a:r>
          </a:p>
        </p:txBody>
      </p:sp>
      <p:sp>
        <p:nvSpPr>
          <p:cNvPr id="48" name="TextBox 47"/>
          <p:cNvSpPr txBox="1"/>
          <p:nvPr/>
        </p:nvSpPr>
        <p:spPr>
          <a:xfrm>
            <a:off x="45317664" y="22603557"/>
            <a:ext cx="4745736" cy="1464823"/>
          </a:xfrm>
          <a:prstGeom prst="rect">
            <a:avLst/>
          </a:prstGeom>
          <a:solidFill>
            <a:schemeClr val="accent2">
              <a:lumMod val="60000"/>
              <a:lumOff val="40000"/>
            </a:schemeClr>
          </a:solidFill>
        </p:spPr>
        <p:txBody>
          <a:bodyPr wrap="square" lIns="106651" tIns="53325" rIns="106651" bIns="53325" rtlCol="0">
            <a:noAutofit/>
          </a:bodyPr>
          <a:lstStyle/>
          <a:p>
            <a:pPr lvl="0"/>
            <a:r>
              <a:rPr lang="en-US" sz="2800" b="1" dirty="0" smtClean="0">
                <a:solidFill>
                  <a:srgbClr val="2F2B20"/>
                </a:solidFill>
                <a:latin typeface="Helvetica" pitchFamily="34" charset="0"/>
                <a:cs typeface="Helvetica" pitchFamily="34" charset="0"/>
              </a:rPr>
              <a:t>Figure 4. </a:t>
            </a:r>
            <a:r>
              <a:rPr lang="en-US" sz="2800" dirty="0" smtClean="0">
                <a:solidFill>
                  <a:srgbClr val="2F2B20"/>
                </a:solidFill>
                <a:latin typeface="Helvetica" pitchFamily="34" charset="0"/>
                <a:cs typeface="Helvetica" pitchFamily="34" charset="0"/>
              </a:rPr>
              <a:t>Model predictions for the </a:t>
            </a:r>
            <a:r>
              <a:rPr lang="en-US" sz="2800" dirty="0" err="1" smtClean="0">
                <a:solidFill>
                  <a:srgbClr val="2F2B20"/>
                </a:solidFill>
                <a:latin typeface="Helvetica" pitchFamily="34" charset="0"/>
                <a:cs typeface="Helvetica" pitchFamily="34" charset="0"/>
              </a:rPr>
              <a:t>Bluetail</a:t>
            </a:r>
            <a:r>
              <a:rPr lang="en-US" sz="2800" dirty="0" smtClean="0">
                <a:solidFill>
                  <a:srgbClr val="2F2B20"/>
                </a:solidFill>
                <a:latin typeface="Helvetica" pitchFamily="34" charset="0"/>
                <a:cs typeface="Helvetica" pitchFamily="34" charset="0"/>
              </a:rPr>
              <a:t> mole skink (following </a:t>
            </a:r>
            <a:r>
              <a:rPr lang="en-US" sz="2800" dirty="0" smtClean="0">
                <a:solidFill>
                  <a:srgbClr val="2F2B20"/>
                </a:solidFill>
                <a:latin typeface="Helvetica" pitchFamily="34" charset="0"/>
                <a:cs typeface="Helvetica" pitchFamily="34" charset="0"/>
              </a:rPr>
              <a:t>Figure </a:t>
            </a:r>
            <a:r>
              <a:rPr lang="en-US" sz="2800" dirty="0" smtClean="0">
                <a:solidFill>
                  <a:srgbClr val="2F2B20"/>
                </a:solidFill>
                <a:latin typeface="Helvetica" pitchFamily="34" charset="0"/>
                <a:cs typeface="Helvetica" pitchFamily="34" charset="0"/>
              </a:rPr>
              <a:t>2)</a:t>
            </a:r>
            <a:endParaRPr lang="en-US" sz="2800" b="1" dirty="0">
              <a:solidFill>
                <a:srgbClr val="2F2B20"/>
              </a:solidFill>
              <a:latin typeface="Helvetica" pitchFamily="34" charset="0"/>
              <a:cs typeface="Helvetica" pitchFamily="34" charset="0"/>
            </a:endParaRPr>
          </a:p>
        </p:txBody>
      </p:sp>
      <p:grpSp>
        <p:nvGrpSpPr>
          <p:cNvPr id="10" name="Group 9"/>
          <p:cNvGrpSpPr/>
          <p:nvPr/>
        </p:nvGrpSpPr>
        <p:grpSpPr>
          <a:xfrm>
            <a:off x="7305895" y="7758431"/>
            <a:ext cx="8012144" cy="6498822"/>
            <a:chOff x="42040692" y="10286997"/>
            <a:chExt cx="8012144" cy="6134099"/>
          </a:xfrm>
        </p:grpSpPr>
        <p:sp>
          <p:nvSpPr>
            <p:cNvPr id="46" name="TextBox 45"/>
            <p:cNvSpPr txBox="1"/>
            <p:nvPr/>
          </p:nvSpPr>
          <p:spPr>
            <a:xfrm>
              <a:off x="42040692" y="15087596"/>
              <a:ext cx="8012144" cy="1333500"/>
            </a:xfrm>
            <a:prstGeom prst="rect">
              <a:avLst/>
            </a:prstGeom>
            <a:solidFill>
              <a:schemeClr val="accent2">
                <a:lumMod val="60000"/>
                <a:lumOff val="40000"/>
              </a:schemeClr>
            </a:solidFill>
          </p:spPr>
          <p:txBody>
            <a:bodyPr wrap="square" lIns="106651" tIns="53325" rIns="106651" bIns="53325" rtlCol="0">
              <a:noAutofit/>
            </a:bodyPr>
            <a:lstStyle/>
            <a:p>
              <a:pPr lvl="0"/>
              <a:r>
                <a:rPr lang="en-US" sz="2800" b="1" dirty="0">
                  <a:solidFill>
                    <a:srgbClr val="2F2B20"/>
                  </a:solidFill>
                  <a:latin typeface="Helvetica" pitchFamily="34" charset="0"/>
                  <a:cs typeface="Helvetica" pitchFamily="34" charset="0"/>
                </a:rPr>
                <a:t>Figure </a:t>
              </a:r>
              <a:r>
                <a:rPr lang="en-US" sz="2800" b="1" dirty="0" smtClean="0">
                  <a:solidFill>
                    <a:srgbClr val="2F2B20"/>
                  </a:solidFill>
                  <a:latin typeface="Helvetica" pitchFamily="34" charset="0"/>
                  <a:cs typeface="Helvetica" pitchFamily="34" charset="0"/>
                </a:rPr>
                <a:t>1. </a:t>
              </a:r>
              <a:r>
                <a:rPr lang="en-US" sz="2800" dirty="0">
                  <a:solidFill>
                    <a:srgbClr val="2F2B20"/>
                  </a:solidFill>
                  <a:latin typeface="Helvetica" pitchFamily="34" charset="0"/>
                  <a:cs typeface="Helvetica" pitchFamily="34" charset="0"/>
                </a:rPr>
                <a:t>Percentage of contiguous U.S. </a:t>
              </a:r>
              <a:r>
                <a:rPr lang="en-US" sz="2800" dirty="0" smtClean="0">
                  <a:solidFill>
                    <a:srgbClr val="2F2B20"/>
                  </a:solidFill>
                  <a:latin typeface="Helvetica" pitchFamily="34" charset="0"/>
                  <a:cs typeface="Helvetica" pitchFamily="34" charset="0"/>
                </a:rPr>
                <a:t>area affected </a:t>
              </a:r>
              <a:r>
                <a:rPr lang="en-US" sz="2800" dirty="0">
                  <a:solidFill>
                    <a:srgbClr val="2F2B20"/>
                  </a:solidFill>
                  <a:latin typeface="Helvetica" pitchFamily="34" charset="0"/>
                  <a:cs typeface="Helvetica" pitchFamily="34" charset="0"/>
                </a:rPr>
                <a:t>by climate extremes as measured by </a:t>
              </a:r>
              <a:r>
                <a:rPr lang="en-US" sz="2800" dirty="0" smtClean="0">
                  <a:solidFill>
                    <a:srgbClr val="2F2B20"/>
                  </a:solidFill>
                  <a:latin typeface="Helvetica" pitchFamily="34" charset="0"/>
                  <a:cs typeface="Helvetica" pitchFamily="34" charset="0"/>
                </a:rPr>
                <a:t>NCDC’s Climate Extreme Index, 1910-2011</a:t>
              </a:r>
              <a:r>
                <a:rPr lang="en-US" sz="2800" baseline="30000" dirty="0" smtClean="0">
                  <a:solidFill>
                    <a:srgbClr val="2F2B20"/>
                  </a:solidFill>
                  <a:latin typeface="Helvetica" pitchFamily="34" charset="0"/>
                  <a:cs typeface="Helvetica" pitchFamily="34" charset="0"/>
                </a:rPr>
                <a:t>2</a:t>
              </a:r>
              <a:endParaRPr lang="en-US" sz="2800" b="1" baseline="30000" dirty="0">
                <a:solidFill>
                  <a:srgbClr val="2F2B20"/>
                </a:solidFill>
                <a:latin typeface="Helvetica" pitchFamily="34" charset="0"/>
                <a:cs typeface="Helvetica" pitchFamily="34" charset="0"/>
              </a:endParaRPr>
            </a:p>
          </p:txBody>
        </p:sp>
        <p:graphicFrame>
          <p:nvGraphicFramePr>
            <p:cNvPr id="51" name="Chart 50"/>
            <p:cNvGraphicFramePr>
              <a:graphicFrameLocks/>
            </p:cNvGraphicFramePr>
            <p:nvPr>
              <p:extLst>
                <p:ext uri="{D42A27DB-BD31-4B8C-83A1-F6EECF244321}">
                  <p14:modId xmlns:p14="http://schemas.microsoft.com/office/powerpoint/2010/main" val="2615969435"/>
                </p:ext>
              </p:extLst>
            </p:nvPr>
          </p:nvGraphicFramePr>
          <p:xfrm>
            <a:off x="42049997" y="10286997"/>
            <a:ext cx="7978775"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7" name="TextBox 46"/>
            <p:cNvSpPr txBox="1"/>
            <p:nvPr/>
          </p:nvSpPr>
          <p:spPr>
            <a:xfrm>
              <a:off x="43376850" y="14058124"/>
              <a:ext cx="5996153" cy="477023"/>
            </a:xfrm>
            <a:prstGeom prst="rect">
              <a:avLst/>
            </a:prstGeom>
            <a:noFill/>
          </p:spPr>
          <p:txBody>
            <a:bodyPr wrap="square" lIns="106651" tIns="53325" rIns="106651" bIns="53325" rtlCol="0">
              <a:spAutoFit/>
            </a:bodyPr>
            <a:lstStyle/>
            <a:p>
              <a:r>
                <a:rPr lang="en-US" sz="2400" b="1" dirty="0">
                  <a:solidFill>
                    <a:srgbClr val="FF0000"/>
                  </a:solidFill>
                  <a:latin typeface="Helvetica" pitchFamily="34" charset="0"/>
                  <a:cs typeface="Helvetica" pitchFamily="34" charset="0"/>
                </a:rPr>
                <a:t>Climate extremes increasing since 1970</a:t>
              </a:r>
            </a:p>
          </p:txBody>
        </p:sp>
      </p:grpSp>
      <p:sp>
        <p:nvSpPr>
          <p:cNvPr id="13" name="TextBox 12"/>
          <p:cNvSpPr txBox="1"/>
          <p:nvPr/>
        </p:nvSpPr>
        <p:spPr>
          <a:xfrm>
            <a:off x="1371600" y="7448269"/>
            <a:ext cx="5934294" cy="6986528"/>
          </a:xfrm>
          <a:prstGeom prst="rect">
            <a:avLst/>
          </a:prstGeom>
          <a:noFill/>
        </p:spPr>
        <p:txBody>
          <a:bodyPr wrap="square" rtlCol="0">
            <a:spAutoFit/>
          </a:bodyPr>
          <a:lstStyle/>
          <a:p>
            <a:r>
              <a:rPr lang="en-US" sz="3200" dirty="0" smtClean="0">
                <a:latin typeface="Times New Roman" pitchFamily="18" charset="0"/>
                <a:cs typeface="Times New Roman" pitchFamily="18" charset="0"/>
              </a:rPr>
              <a:t>from </a:t>
            </a:r>
            <a:r>
              <a:rPr lang="en-US" sz="3200" dirty="0">
                <a:latin typeface="Times New Roman" pitchFamily="18" charset="0"/>
                <a:cs typeface="Times New Roman" pitchFamily="18" charset="0"/>
              </a:rPr>
              <a:t>mean monthly values of temperature and precipitation over a specified historic period </a:t>
            </a:r>
            <a:r>
              <a:rPr lang="en-US" sz="3200" dirty="0">
                <a:solidFill>
                  <a:srgbClr val="2F2B20"/>
                </a:solidFill>
                <a:latin typeface="Times New Roman" pitchFamily="18" charset="0"/>
                <a:cs typeface="Times New Roman" pitchFamily="18" charset="0"/>
              </a:rPr>
              <a:t>(generally 30 years or more).  Mean variables </a:t>
            </a:r>
            <a:r>
              <a:rPr lang="en-US" sz="3200" dirty="0" smtClean="0">
                <a:solidFill>
                  <a:srgbClr val="2F2B20"/>
                </a:solidFill>
                <a:latin typeface="Times New Roman" pitchFamily="18" charset="0"/>
                <a:cs typeface="Times New Roman" pitchFamily="18" charset="0"/>
              </a:rPr>
              <a:t>smooth out the variability in the climate record, ignoring potentially deterministic factors such as rainfall events, droughts, hurricanes, and high/low temperature events. Despite generally occurring on a short time scale, </a:t>
            </a:r>
            <a:r>
              <a:rPr lang="en-US" sz="3200" dirty="0" smtClean="0">
                <a:solidFill>
                  <a:srgbClr val="FF0000"/>
                </a:solidFill>
                <a:latin typeface="Times New Roman" pitchFamily="18" charset="0"/>
                <a:cs typeface="Times New Roman" pitchFamily="18" charset="0"/>
              </a:rPr>
              <a:t>extreme weather/climate events can impact many aspects </a:t>
            </a:r>
            <a:r>
              <a:rPr lang="en-US" sz="3200" dirty="0">
                <a:solidFill>
                  <a:srgbClr val="FF0000"/>
                </a:solidFill>
                <a:latin typeface="Times New Roman" pitchFamily="18" charset="0"/>
                <a:cs typeface="Times New Roman" pitchFamily="18" charset="0"/>
              </a:rPr>
              <a:t>of a species’ biology</a:t>
            </a:r>
            <a:r>
              <a:rPr lang="en-US" sz="3200" dirty="0">
                <a:solidFill>
                  <a:srgbClr val="2F2B20"/>
                </a:solidFill>
                <a:latin typeface="Times New Roman" pitchFamily="18" charset="0"/>
                <a:cs typeface="Times New Roman" pitchFamily="18" charset="0"/>
              </a:rPr>
              <a:t>, including </a:t>
            </a:r>
          </a:p>
        </p:txBody>
      </p:sp>
      <p:sp>
        <p:nvSpPr>
          <p:cNvPr id="23" name="TextBox 22"/>
          <p:cNvSpPr txBox="1"/>
          <p:nvPr/>
        </p:nvSpPr>
        <p:spPr>
          <a:xfrm>
            <a:off x="9406918" y="14820557"/>
            <a:ext cx="5709990" cy="11910953"/>
          </a:xfrm>
          <a:prstGeom prst="rect">
            <a:avLst/>
          </a:prstGeom>
          <a:noFill/>
        </p:spPr>
        <p:txBody>
          <a:bodyPr wrap="square" rtlCol="0">
            <a:spAutoFit/>
          </a:bodyPr>
          <a:lstStyle/>
          <a:p>
            <a:r>
              <a:rPr lang="en-US" sz="3200" dirty="0" smtClean="0">
                <a:solidFill>
                  <a:srgbClr val="2F2B20"/>
                </a:solidFill>
                <a:latin typeface="Times New Roman" pitchFamily="18" charset="0"/>
                <a:cs typeface="Times New Roman" pitchFamily="18" charset="0"/>
              </a:rPr>
              <a:t>events (such as droughts and hurricanes) can even lead </a:t>
            </a:r>
            <a:r>
              <a:rPr lang="en-US" sz="3200" dirty="0">
                <a:solidFill>
                  <a:srgbClr val="2F2B20"/>
                </a:solidFill>
                <a:latin typeface="Times New Roman" pitchFamily="18" charset="0"/>
                <a:cs typeface="Times New Roman" pitchFamily="18" charset="0"/>
              </a:rPr>
              <a:t>to extinctions of entire </a:t>
            </a:r>
            <a:r>
              <a:rPr lang="en-US" sz="3200" dirty="0" smtClean="0">
                <a:solidFill>
                  <a:srgbClr val="2F2B20"/>
                </a:solidFill>
                <a:latin typeface="Times New Roman" pitchFamily="18" charset="0"/>
                <a:cs typeface="Times New Roman" pitchFamily="18" charset="0"/>
              </a:rPr>
              <a:t>populations.</a:t>
            </a:r>
            <a:r>
              <a:rPr lang="en-US" sz="3200" baseline="30000" dirty="0" smtClean="0">
                <a:latin typeface="Times New Roman"/>
                <a:ea typeface="Times New Roman"/>
              </a:rPr>
              <a:t>1</a:t>
            </a:r>
            <a:r>
              <a:rPr lang="en-US" sz="3200" dirty="0" smtClean="0">
                <a:solidFill>
                  <a:srgbClr val="2F2B20"/>
                </a:solidFill>
                <a:latin typeface="Times New Roman" pitchFamily="18" charset="0"/>
                <a:cs typeface="Times New Roman" pitchFamily="18" charset="0"/>
              </a:rPr>
              <a:t> Recent historical evidence points to an increase in extreme climate </a:t>
            </a:r>
            <a:r>
              <a:rPr lang="en-US" sz="3200" dirty="0">
                <a:solidFill>
                  <a:srgbClr val="2F2B20"/>
                </a:solidFill>
                <a:latin typeface="Times New Roman" pitchFamily="18" charset="0"/>
                <a:cs typeface="Times New Roman" pitchFamily="18" charset="0"/>
              </a:rPr>
              <a:t>(Figure </a:t>
            </a:r>
            <a:r>
              <a:rPr lang="en-US" sz="3200" dirty="0" smtClean="0">
                <a:solidFill>
                  <a:srgbClr val="2F2B20"/>
                </a:solidFill>
                <a:latin typeface="Times New Roman" pitchFamily="18" charset="0"/>
                <a:cs typeface="Times New Roman" pitchFamily="18" charset="0"/>
              </a:rPr>
              <a:t>1), generally associated with ongoing climate change.</a:t>
            </a:r>
            <a:endParaRPr lang="en-US" sz="3200" dirty="0">
              <a:latin typeface="Times New Roman" pitchFamily="18" charset="0"/>
              <a:cs typeface="Times New Roman" pitchFamily="18" charset="0"/>
            </a:endParaRPr>
          </a:p>
          <a:p>
            <a:pPr indent="457200"/>
            <a:r>
              <a:rPr lang="en-US" sz="3200" dirty="0">
                <a:latin typeface="Times New Roman" pitchFamily="18" charset="0"/>
                <a:cs typeface="Times New Roman" pitchFamily="18" charset="0"/>
              </a:rPr>
              <a:t>In this study, CEMs were built for 16 threatened and endangered (T&amp;E) vertebrate species or subspecies </a:t>
            </a:r>
            <a:r>
              <a:rPr lang="en-US" sz="3200" dirty="0" smtClean="0">
                <a:latin typeface="Times New Roman" pitchFamily="18" charset="0"/>
                <a:cs typeface="Times New Roman" pitchFamily="18" charset="0"/>
              </a:rPr>
              <a:t>occurring in peninsular </a:t>
            </a:r>
            <a:r>
              <a:rPr lang="en-US" sz="3200" dirty="0">
                <a:latin typeface="Times New Roman" pitchFamily="18" charset="0"/>
                <a:cs typeface="Times New Roman" pitchFamily="18" charset="0"/>
              </a:rPr>
              <a:t>Florida and the </a:t>
            </a:r>
            <a:r>
              <a:rPr lang="en-US" sz="3200" dirty="0" smtClean="0">
                <a:latin typeface="Times New Roman" pitchFamily="18" charset="0"/>
                <a:cs typeface="Times New Roman" pitchFamily="18" charset="0"/>
              </a:rPr>
              <a:t>Keys. </a:t>
            </a:r>
            <a:r>
              <a:rPr lang="en-US" sz="3200" dirty="0">
                <a:latin typeface="Times New Roman" pitchFamily="18" charset="0"/>
                <a:cs typeface="Times New Roman" pitchFamily="18" charset="0"/>
              </a:rPr>
              <a:t>To identify the impact of extreme variables in CEMs, two models were built for each species. The </a:t>
            </a:r>
            <a:r>
              <a:rPr lang="en-US" sz="3200" dirty="0">
                <a:solidFill>
                  <a:srgbClr val="FF0000"/>
                </a:solidFill>
                <a:latin typeface="Times New Roman" pitchFamily="18" charset="0"/>
                <a:cs typeface="Times New Roman" pitchFamily="18" charset="0"/>
              </a:rPr>
              <a:t>first set of models (“means”) </a:t>
            </a:r>
            <a:r>
              <a:rPr lang="en-US" sz="3200" dirty="0">
                <a:latin typeface="Times New Roman" pitchFamily="18" charset="0"/>
                <a:cs typeface="Times New Roman" pitchFamily="18" charset="0"/>
              </a:rPr>
              <a:t>were built using eight bioclimatic variables derived from monthly means for the 30-year period </a:t>
            </a:r>
            <a:r>
              <a:rPr lang="en-US" sz="3200" dirty="0" smtClean="0">
                <a:latin typeface="Times New Roman" pitchFamily="18" charset="0"/>
                <a:cs typeface="Times New Roman" pitchFamily="18" charset="0"/>
              </a:rPr>
              <a:t>1981-2010</a:t>
            </a:r>
            <a:r>
              <a:rPr lang="en-US" sz="3200" dirty="0">
                <a:latin typeface="Times New Roman" pitchFamily="18" charset="0"/>
                <a:cs typeface="Times New Roman" pitchFamily="18" charset="0"/>
              </a:rPr>
              <a:t>.</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The </a:t>
            </a:r>
            <a:r>
              <a:rPr lang="en-US" sz="3200" dirty="0" smtClean="0">
                <a:solidFill>
                  <a:srgbClr val="FF0000"/>
                </a:solidFill>
                <a:latin typeface="Times New Roman" pitchFamily="18" charset="0"/>
                <a:cs typeface="Times New Roman" pitchFamily="18" charset="0"/>
              </a:rPr>
              <a:t>second, </a:t>
            </a:r>
            <a:r>
              <a:rPr lang="en-US" sz="3200" dirty="0">
                <a:solidFill>
                  <a:srgbClr val="FF0000"/>
                </a:solidFill>
                <a:latin typeface="Times New Roman" pitchFamily="18" charset="0"/>
                <a:cs typeface="Times New Roman" pitchFamily="18" charset="0"/>
              </a:rPr>
              <a:t>(“</a:t>
            </a:r>
            <a:r>
              <a:rPr lang="en-US" sz="3200" dirty="0" smtClean="0">
                <a:solidFill>
                  <a:srgbClr val="FF0000"/>
                </a:solidFill>
                <a:latin typeface="Times New Roman" pitchFamily="18" charset="0"/>
                <a:cs typeface="Times New Roman" pitchFamily="18" charset="0"/>
              </a:rPr>
              <a:t>means + extremes</a:t>
            </a:r>
            <a:r>
              <a:rPr lang="en-US" sz="3200" dirty="0">
                <a:solidFill>
                  <a:srgbClr val="FF0000"/>
                </a:solidFill>
                <a:latin typeface="Times New Roman" pitchFamily="18" charset="0"/>
                <a:cs typeface="Times New Roman" pitchFamily="18" charset="0"/>
              </a:rPr>
              <a:t>”) </a:t>
            </a:r>
            <a:r>
              <a:rPr lang="en-US" sz="3200" dirty="0">
                <a:latin typeface="Times New Roman" pitchFamily="18" charset="0"/>
                <a:cs typeface="Times New Roman" pitchFamily="18" charset="0"/>
              </a:rPr>
              <a:t>added </a:t>
            </a:r>
            <a:r>
              <a:rPr lang="en-US" sz="3200" dirty="0" smtClean="0">
                <a:latin typeface="Times New Roman" pitchFamily="18" charset="0"/>
                <a:cs typeface="Times New Roman" pitchFamily="18" charset="0"/>
              </a:rPr>
              <a:t>eight </a:t>
            </a:r>
            <a:r>
              <a:rPr lang="en-US" sz="3200" dirty="0">
                <a:latin typeface="Times New Roman" pitchFamily="18" charset="0"/>
                <a:cs typeface="Times New Roman" pitchFamily="18" charset="0"/>
              </a:rPr>
              <a:t>extreme variables to the predictor </a:t>
            </a:r>
            <a:r>
              <a:rPr lang="en-US" sz="3200" dirty="0" smtClean="0">
                <a:latin typeface="Times New Roman" pitchFamily="18" charset="0"/>
                <a:cs typeface="Times New Roman" pitchFamily="18" charset="0"/>
              </a:rPr>
              <a:t>pool (listed in </a:t>
            </a:r>
            <a:r>
              <a:rPr lang="en-US" sz="3200" i="1" dirty="0" smtClean="0">
                <a:latin typeface="Times New Roman" pitchFamily="18" charset="0"/>
                <a:cs typeface="Times New Roman" pitchFamily="18" charset="0"/>
              </a:rPr>
              <a:t>Materials and Methods</a:t>
            </a:r>
            <a:r>
              <a:rPr lang="en-US" sz="3200" dirty="0" smtClean="0">
                <a:latin typeface="Times New Roman" pitchFamily="18" charset="0"/>
                <a:cs typeface="Times New Roman" pitchFamily="18" charset="0"/>
              </a:rPr>
              <a:t> diagram).</a:t>
            </a:r>
          </a:p>
        </p:txBody>
      </p:sp>
      <p:pic>
        <p:nvPicPr>
          <p:cNvPr id="1026" name="Picture 2" descr="C:\Users\dbucklin\Downloads\502px-US-FishAndWildlifeService-Logo.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397848" y="35590237"/>
            <a:ext cx="153265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5" descr="C:\Users\dbucklin\Downloads\460px-US-NationalParkService-ShadedLogo.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560636" y="35556118"/>
            <a:ext cx="1404421" cy="1828800"/>
          </a:xfrm>
          <a:prstGeom prst="rect">
            <a:avLst/>
          </a:prstGeom>
          <a:noFill/>
          <a:extLst>
            <a:ext uri="{909E8E84-426E-40DD-AFC4-6F175D3DCCD1}">
              <a14:hiddenFill xmlns:a14="http://schemas.microsoft.com/office/drawing/2010/main">
                <a:solidFill>
                  <a:srgbClr val="FFFFFF"/>
                </a:solidFill>
              </a14:hiddenFill>
            </a:ext>
          </a:extLst>
        </p:spPr>
      </p:pic>
      <p:sp>
        <p:nvSpPr>
          <p:cNvPr id="41" name="Rectangle 40"/>
          <p:cNvSpPr/>
          <p:nvPr/>
        </p:nvSpPr>
        <p:spPr>
          <a:xfrm>
            <a:off x="914400" y="5029201"/>
            <a:ext cx="14630400" cy="914397"/>
          </a:xfrm>
          <a:prstGeom prst="rect">
            <a:avLst/>
          </a:prstGeom>
          <a:solidFill>
            <a:schemeClr val="accent2">
              <a:lumMod val="75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828800" y="5029201"/>
            <a:ext cx="12801600" cy="938688"/>
          </a:xfrm>
          <a:prstGeom prst="rect">
            <a:avLst/>
          </a:prstGeom>
          <a:noFill/>
        </p:spPr>
        <p:txBody>
          <a:bodyPr wrap="square" lIns="106651" tIns="53325" rIns="106651" bIns="53325" rtlCol="0">
            <a:spAutoFit/>
          </a:bodyPr>
          <a:lstStyle/>
          <a:p>
            <a:pPr algn="ctr"/>
            <a:r>
              <a:rPr lang="en-US" sz="5400" b="1" dirty="0">
                <a:latin typeface="Tahoma" pitchFamily="34" charset="0"/>
                <a:ea typeface="Tahoma" pitchFamily="34" charset="0"/>
                <a:cs typeface="Tahoma" pitchFamily="34" charset="0"/>
              </a:rPr>
              <a:t>Introduction</a:t>
            </a:r>
            <a:endParaRPr lang="en-US" sz="5800" b="1" dirty="0">
              <a:latin typeface="Tahoma" pitchFamily="34" charset="0"/>
              <a:ea typeface="Tahoma" pitchFamily="34" charset="0"/>
              <a:cs typeface="Tahoma" pitchFamily="34" charset="0"/>
            </a:endParaRPr>
          </a:p>
        </p:txBody>
      </p:sp>
      <p:sp>
        <p:nvSpPr>
          <p:cNvPr id="59" name="Rectangle 58"/>
          <p:cNvSpPr/>
          <p:nvPr/>
        </p:nvSpPr>
        <p:spPr>
          <a:xfrm>
            <a:off x="16459199" y="5029200"/>
            <a:ext cx="18288000" cy="914397"/>
          </a:xfrm>
          <a:prstGeom prst="rect">
            <a:avLst/>
          </a:prstGeom>
          <a:solidFill>
            <a:schemeClr val="accent2">
              <a:lumMod val="75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6916400" y="5029201"/>
            <a:ext cx="17373599" cy="938688"/>
          </a:xfrm>
          <a:prstGeom prst="rect">
            <a:avLst/>
          </a:prstGeom>
          <a:noFill/>
        </p:spPr>
        <p:txBody>
          <a:bodyPr wrap="square" lIns="106651" tIns="53325" rIns="106651" bIns="53325" rtlCol="0">
            <a:spAutoFit/>
          </a:bodyPr>
          <a:lstStyle/>
          <a:p>
            <a:pPr algn="ctr"/>
            <a:r>
              <a:rPr lang="en-US" sz="5400" b="1" dirty="0">
                <a:latin typeface="Tahoma" pitchFamily="34" charset="0"/>
                <a:ea typeface="Tahoma" pitchFamily="34" charset="0"/>
                <a:cs typeface="Tahoma" pitchFamily="34" charset="0"/>
              </a:rPr>
              <a:t>Results</a:t>
            </a:r>
            <a:endParaRPr lang="en-US" sz="6000" b="1" dirty="0">
              <a:latin typeface="Tahoma" pitchFamily="34" charset="0"/>
              <a:ea typeface="Tahoma" pitchFamily="34" charset="0"/>
              <a:cs typeface="Tahoma" pitchFamily="34" charset="0"/>
            </a:endParaRPr>
          </a:p>
        </p:txBody>
      </p:sp>
      <p:sp>
        <p:nvSpPr>
          <p:cNvPr id="60" name="Rectangle 59"/>
          <p:cNvSpPr/>
          <p:nvPr/>
        </p:nvSpPr>
        <p:spPr>
          <a:xfrm>
            <a:off x="35661600" y="5029201"/>
            <a:ext cx="14630400" cy="914397"/>
          </a:xfrm>
          <a:prstGeom prst="rect">
            <a:avLst/>
          </a:prstGeom>
          <a:solidFill>
            <a:schemeClr val="accent2">
              <a:lumMod val="75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6347400" y="5029201"/>
            <a:ext cx="13030200" cy="938688"/>
          </a:xfrm>
          <a:prstGeom prst="rect">
            <a:avLst/>
          </a:prstGeom>
          <a:noFill/>
        </p:spPr>
        <p:txBody>
          <a:bodyPr wrap="square" lIns="106651" tIns="53325" rIns="106651" bIns="53325" rtlCol="0">
            <a:spAutoFit/>
          </a:bodyPr>
          <a:lstStyle/>
          <a:p>
            <a:pPr algn="ctr"/>
            <a:r>
              <a:rPr lang="en-US" sz="5400" b="1" dirty="0" smtClean="0">
                <a:latin typeface="Tahoma" pitchFamily="34" charset="0"/>
                <a:ea typeface="Tahoma" pitchFamily="34" charset="0"/>
                <a:cs typeface="Tahoma" pitchFamily="34" charset="0"/>
              </a:rPr>
              <a:t>Discussion</a:t>
            </a:r>
            <a:endParaRPr lang="en-US" sz="6000" b="1" dirty="0">
              <a:latin typeface="Tahoma" pitchFamily="34" charset="0"/>
              <a:ea typeface="Tahoma" pitchFamily="34" charset="0"/>
              <a:cs typeface="Tahoma" pitchFamily="34" charset="0"/>
            </a:endParaRPr>
          </a:p>
        </p:txBody>
      </p:sp>
      <p:sp>
        <p:nvSpPr>
          <p:cNvPr id="61" name="Rectangle 60"/>
          <p:cNvSpPr/>
          <p:nvPr/>
        </p:nvSpPr>
        <p:spPr>
          <a:xfrm>
            <a:off x="915714" y="27889201"/>
            <a:ext cx="28802286" cy="914397"/>
          </a:xfrm>
          <a:prstGeom prst="rect">
            <a:avLst/>
          </a:prstGeom>
          <a:solidFill>
            <a:schemeClr val="accent2">
              <a:lumMod val="75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914400" y="27889201"/>
            <a:ext cx="28803600" cy="938688"/>
          </a:xfrm>
          <a:prstGeom prst="rect">
            <a:avLst/>
          </a:prstGeom>
          <a:noFill/>
        </p:spPr>
        <p:txBody>
          <a:bodyPr wrap="square" lIns="106651" tIns="53325" rIns="106651" bIns="53325" rtlCol="0">
            <a:spAutoFit/>
          </a:bodyPr>
          <a:lstStyle/>
          <a:p>
            <a:pPr algn="ctr"/>
            <a:r>
              <a:rPr lang="en-US" sz="5400" b="1" dirty="0">
                <a:latin typeface="Tahoma" pitchFamily="34" charset="0"/>
                <a:ea typeface="Tahoma" pitchFamily="34" charset="0"/>
                <a:cs typeface="Tahoma" pitchFamily="34" charset="0"/>
              </a:rPr>
              <a:t>Materials and Methods</a:t>
            </a:r>
          </a:p>
        </p:txBody>
      </p:sp>
      <p:sp>
        <p:nvSpPr>
          <p:cNvPr id="62" name="Rectangle 61"/>
          <p:cNvSpPr/>
          <p:nvPr/>
        </p:nvSpPr>
        <p:spPr>
          <a:xfrm>
            <a:off x="30632400" y="27889199"/>
            <a:ext cx="19659600" cy="914400"/>
          </a:xfrm>
          <a:prstGeom prst="rect">
            <a:avLst/>
          </a:prstGeom>
          <a:solidFill>
            <a:schemeClr val="accent2">
              <a:lumMod val="75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1546800" y="27930144"/>
            <a:ext cx="17830800" cy="784800"/>
          </a:xfrm>
          <a:prstGeom prst="rect">
            <a:avLst/>
          </a:prstGeom>
          <a:noFill/>
        </p:spPr>
        <p:txBody>
          <a:bodyPr wrap="square" lIns="106651" tIns="53325" rIns="106651" bIns="53325" rtlCol="0">
            <a:spAutoFit/>
          </a:bodyPr>
          <a:lstStyle/>
          <a:p>
            <a:pPr algn="ctr"/>
            <a:r>
              <a:rPr lang="en-US" sz="4400" b="1" dirty="0" smtClean="0">
                <a:latin typeface="Tahoma" pitchFamily="34" charset="0"/>
                <a:ea typeface="Tahoma" pitchFamily="34" charset="0"/>
                <a:cs typeface="Tahoma" pitchFamily="34" charset="0"/>
              </a:rPr>
              <a:t>References</a:t>
            </a:r>
            <a:endParaRPr lang="en-US" sz="4400" b="1" dirty="0">
              <a:latin typeface="Tahoma" pitchFamily="34" charset="0"/>
              <a:ea typeface="Tahoma" pitchFamily="34" charset="0"/>
              <a:cs typeface="Tahoma" pitchFamily="34" charset="0"/>
            </a:endParaRPr>
          </a:p>
        </p:txBody>
      </p:sp>
      <p:sp>
        <p:nvSpPr>
          <p:cNvPr id="63" name="Rectangle 62"/>
          <p:cNvSpPr/>
          <p:nvPr/>
        </p:nvSpPr>
        <p:spPr>
          <a:xfrm>
            <a:off x="30632400" y="33090702"/>
            <a:ext cx="19659600" cy="914400"/>
          </a:xfrm>
          <a:prstGeom prst="rect">
            <a:avLst/>
          </a:prstGeom>
          <a:solidFill>
            <a:schemeClr val="accent2">
              <a:lumMod val="75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31546800" y="33145294"/>
            <a:ext cx="17830800" cy="784800"/>
          </a:xfrm>
          <a:prstGeom prst="rect">
            <a:avLst/>
          </a:prstGeom>
          <a:noFill/>
        </p:spPr>
        <p:txBody>
          <a:bodyPr wrap="square" lIns="106651" tIns="53325" rIns="106651" bIns="53325" rtlCol="0">
            <a:spAutoFit/>
          </a:bodyPr>
          <a:lstStyle/>
          <a:p>
            <a:pPr algn="ctr"/>
            <a:r>
              <a:rPr lang="en-US" sz="4400" b="1" dirty="0" smtClean="0">
                <a:latin typeface="Tahoma" pitchFamily="34" charset="0"/>
                <a:ea typeface="Tahoma" pitchFamily="34" charset="0"/>
                <a:cs typeface="Tahoma" pitchFamily="34" charset="0"/>
              </a:rPr>
              <a:t>Acknowledgements</a:t>
            </a:r>
            <a:endParaRPr lang="en-US" sz="4400" b="1" dirty="0">
              <a:latin typeface="Tahoma" pitchFamily="34" charset="0"/>
              <a:ea typeface="Tahoma" pitchFamily="34" charset="0"/>
              <a:cs typeface="Tahoma" pitchFamily="34" charset="0"/>
            </a:endParaRPr>
          </a:p>
        </p:txBody>
      </p:sp>
      <p:sp>
        <p:nvSpPr>
          <p:cNvPr id="35" name="TextBox 34"/>
          <p:cNvSpPr txBox="1"/>
          <p:nvPr/>
        </p:nvSpPr>
        <p:spPr>
          <a:xfrm>
            <a:off x="26288999" y="22655463"/>
            <a:ext cx="8000999" cy="4031873"/>
          </a:xfrm>
          <a:prstGeom prst="rect">
            <a:avLst/>
          </a:prstGeom>
          <a:noFill/>
        </p:spPr>
        <p:txBody>
          <a:bodyPr wrap="square" rtlCol="0">
            <a:spAutoFit/>
          </a:bodyPr>
          <a:lstStyle/>
          <a:p>
            <a:pPr lvl="0"/>
            <a:r>
              <a:rPr lang="en-US" sz="3200" dirty="0">
                <a:solidFill>
                  <a:srgbClr val="2F2B20"/>
                </a:solidFill>
                <a:latin typeface="Times New Roman" pitchFamily="18" charset="0"/>
                <a:cs typeface="Times New Roman" pitchFamily="18" charset="0"/>
              </a:rPr>
              <a:t>most overall). Temperature seasonality was also the most </a:t>
            </a:r>
            <a:r>
              <a:rPr lang="en-US" sz="3200" dirty="0" smtClean="0">
                <a:solidFill>
                  <a:srgbClr val="2F2B20"/>
                </a:solidFill>
                <a:latin typeface="Times New Roman" pitchFamily="18" charset="0"/>
                <a:cs typeface="Times New Roman" pitchFamily="18" charset="0"/>
              </a:rPr>
              <a:t>important variable; however, </a:t>
            </a:r>
            <a:r>
              <a:rPr lang="en-US" sz="3200" dirty="0" smtClean="0">
                <a:solidFill>
                  <a:srgbClr val="FF0000"/>
                </a:solidFill>
                <a:latin typeface="Times New Roman" pitchFamily="18" charset="0"/>
                <a:cs typeface="Times New Roman" pitchFamily="18" charset="0"/>
              </a:rPr>
              <a:t>1-year </a:t>
            </a:r>
            <a:r>
              <a:rPr lang="en-US" sz="3200" dirty="0">
                <a:solidFill>
                  <a:srgbClr val="FF0000"/>
                </a:solidFill>
                <a:latin typeface="Times New Roman" pitchFamily="18" charset="0"/>
                <a:cs typeface="Times New Roman" pitchFamily="18" charset="0"/>
              </a:rPr>
              <a:t>return extreme minimum temperature </a:t>
            </a:r>
            <a:r>
              <a:rPr lang="en-US" sz="3200" dirty="0">
                <a:solidFill>
                  <a:srgbClr val="2F2B20"/>
                </a:solidFill>
                <a:latin typeface="Times New Roman" pitchFamily="18" charset="0"/>
                <a:cs typeface="Times New Roman" pitchFamily="18" charset="0"/>
              </a:rPr>
              <a:t>(Figure </a:t>
            </a:r>
            <a:r>
              <a:rPr lang="en-US" sz="3200" dirty="0" smtClean="0">
                <a:solidFill>
                  <a:srgbClr val="2F2B20"/>
                </a:solidFill>
                <a:latin typeface="Times New Roman" pitchFamily="18" charset="0"/>
                <a:cs typeface="Times New Roman" pitchFamily="18" charset="0"/>
              </a:rPr>
              <a:t>3b) </a:t>
            </a:r>
            <a:r>
              <a:rPr lang="en-US" sz="3200" dirty="0">
                <a:solidFill>
                  <a:srgbClr val="2F2B20"/>
                </a:solidFill>
                <a:latin typeface="Times New Roman" pitchFamily="18" charset="0"/>
                <a:cs typeface="Times New Roman" pitchFamily="18" charset="0"/>
              </a:rPr>
              <a:t>was the most important </a:t>
            </a:r>
            <a:r>
              <a:rPr lang="en-US" sz="3200" dirty="0">
                <a:latin typeface="Times New Roman" pitchFamily="18" charset="0"/>
                <a:cs typeface="Times New Roman" pitchFamily="18" charset="0"/>
              </a:rPr>
              <a:t>extreme </a:t>
            </a:r>
            <a:r>
              <a:rPr lang="en-US" sz="3200" dirty="0">
                <a:solidFill>
                  <a:srgbClr val="2F2B20"/>
                </a:solidFill>
                <a:latin typeface="Times New Roman" pitchFamily="18" charset="0"/>
                <a:cs typeface="Times New Roman" pitchFamily="18" charset="0"/>
              </a:rPr>
              <a:t>climate variable </a:t>
            </a:r>
            <a:r>
              <a:rPr lang="en-US" sz="3200" dirty="0" smtClean="0">
                <a:solidFill>
                  <a:srgbClr val="2F2B20"/>
                </a:solidFill>
                <a:latin typeface="Times New Roman" pitchFamily="18" charset="0"/>
                <a:cs typeface="Times New Roman" pitchFamily="18" charset="0"/>
              </a:rPr>
              <a:t>(but only 4</a:t>
            </a:r>
            <a:r>
              <a:rPr lang="en-US" sz="3200" baseline="30000" dirty="0" smtClean="0">
                <a:solidFill>
                  <a:srgbClr val="2F2B20"/>
                </a:solidFill>
                <a:latin typeface="Times New Roman" pitchFamily="18" charset="0"/>
                <a:cs typeface="Times New Roman" pitchFamily="18" charset="0"/>
              </a:rPr>
              <a:t>th</a:t>
            </a:r>
            <a:r>
              <a:rPr lang="en-US" sz="3200" dirty="0" smtClean="0">
                <a:solidFill>
                  <a:srgbClr val="2F2B20"/>
                </a:solidFill>
                <a:latin typeface="Times New Roman" pitchFamily="18" charset="0"/>
                <a:cs typeface="Times New Roman" pitchFamily="18" charset="0"/>
              </a:rPr>
              <a:t> </a:t>
            </a:r>
            <a:r>
              <a:rPr lang="en-US" sz="3200" dirty="0">
                <a:solidFill>
                  <a:srgbClr val="2F2B20"/>
                </a:solidFill>
                <a:latin typeface="Times New Roman" pitchFamily="18" charset="0"/>
                <a:cs typeface="Times New Roman" pitchFamily="18" charset="0"/>
              </a:rPr>
              <a:t>most overall</a:t>
            </a:r>
            <a:r>
              <a:rPr lang="en-US" sz="3200" dirty="0" smtClean="0">
                <a:solidFill>
                  <a:srgbClr val="2F2B20"/>
                </a:solidFill>
                <a:latin typeface="Times New Roman" pitchFamily="18" charset="0"/>
                <a:cs typeface="Times New Roman" pitchFamily="18" charset="0"/>
              </a:rPr>
              <a:t>). </a:t>
            </a:r>
            <a:r>
              <a:rPr lang="en-US" sz="3200" dirty="0">
                <a:solidFill>
                  <a:srgbClr val="2F2B20"/>
                </a:solidFill>
                <a:latin typeface="Times New Roman" pitchFamily="18" charset="0"/>
                <a:cs typeface="Times New Roman" pitchFamily="18" charset="0"/>
              </a:rPr>
              <a:t>V</a:t>
            </a:r>
            <a:r>
              <a:rPr lang="en-US" sz="3200" dirty="0" smtClean="0">
                <a:solidFill>
                  <a:srgbClr val="2F2B20"/>
                </a:solidFill>
                <a:latin typeface="Times New Roman" pitchFamily="18" charset="0"/>
                <a:cs typeface="Times New Roman" pitchFamily="18" charset="0"/>
              </a:rPr>
              <a:t>ariables representing tropical storms (Figure 3c) and hurricanes generally contributed little to the models and had low importance scores.</a:t>
            </a:r>
            <a:endParaRPr lang="en-US" sz="3200" dirty="0">
              <a:solidFill>
                <a:srgbClr val="2F2B20"/>
              </a:solidFill>
              <a:latin typeface="Times New Roman" pitchFamily="18" charset="0"/>
              <a:cs typeface="Times New Roman" pitchFamily="18" charset="0"/>
            </a:endParaRPr>
          </a:p>
        </p:txBody>
      </p:sp>
      <p:pic>
        <p:nvPicPr>
          <p:cNvPr id="9" name="Picture 2" descr="C:\Users\dbucklin\Desktop\Captur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321914" y="17220544"/>
            <a:ext cx="4741486" cy="5403089"/>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a:xfrm>
            <a:off x="31046875" y="28793653"/>
            <a:ext cx="18968399" cy="3954899"/>
          </a:xfrm>
          <a:prstGeom prst="rect">
            <a:avLst/>
          </a:prstGeom>
          <a:noFill/>
        </p:spPr>
        <p:txBody>
          <a:bodyPr wrap="square" lIns="106651" tIns="53325" rIns="106651" bIns="53325" rtlCol="0">
            <a:spAutoFit/>
          </a:bodyPr>
          <a:lstStyle/>
          <a:p>
            <a:pPr marL="457200" indent="-457200">
              <a:spcAft>
                <a:spcPts val="600"/>
              </a:spcAft>
            </a:pPr>
            <a:r>
              <a:rPr lang="en-US" sz="2200" baseline="30000" dirty="0">
                <a:latin typeface="Times New Roman"/>
                <a:ea typeface="Times New Roman"/>
              </a:rPr>
              <a:t>1 </a:t>
            </a:r>
            <a:r>
              <a:rPr lang="en-US" sz="2200" dirty="0">
                <a:latin typeface="Times New Roman"/>
                <a:ea typeface="Times New Roman"/>
              </a:rPr>
              <a:t>Parmesan, C., T. L. Root, and M.R. </a:t>
            </a:r>
            <a:r>
              <a:rPr lang="en-US" sz="2200" dirty="0" err="1">
                <a:latin typeface="Times New Roman"/>
                <a:ea typeface="Times New Roman"/>
              </a:rPr>
              <a:t>Willig</a:t>
            </a:r>
            <a:r>
              <a:rPr lang="en-US" sz="2200" dirty="0">
                <a:latin typeface="Times New Roman"/>
                <a:ea typeface="Times New Roman"/>
              </a:rPr>
              <a:t>. 2000. Impacts of Extreme Weather and Climate on Terrestrial Biota</a:t>
            </a:r>
            <a:r>
              <a:rPr lang="en-US" sz="2200" dirty="0" smtClean="0">
                <a:latin typeface="Times New Roman"/>
                <a:ea typeface="Times New Roman"/>
              </a:rPr>
              <a:t>. </a:t>
            </a:r>
            <a:r>
              <a:rPr lang="en-US" sz="2200" i="1" dirty="0" smtClean="0">
                <a:latin typeface="Times New Roman"/>
                <a:ea typeface="Times New Roman"/>
              </a:rPr>
              <a:t>Bulletin </a:t>
            </a:r>
            <a:r>
              <a:rPr lang="en-US" sz="2200" i="1" dirty="0">
                <a:latin typeface="Times New Roman"/>
                <a:ea typeface="Times New Roman"/>
              </a:rPr>
              <a:t>of the American Meteorological Society</a:t>
            </a:r>
            <a:r>
              <a:rPr lang="en-US" sz="2200" dirty="0">
                <a:latin typeface="Times New Roman"/>
                <a:ea typeface="Times New Roman"/>
              </a:rPr>
              <a:t> </a:t>
            </a:r>
            <a:r>
              <a:rPr lang="en-US" sz="2200" dirty="0" smtClean="0">
                <a:latin typeface="Times New Roman"/>
                <a:ea typeface="Times New Roman"/>
              </a:rPr>
              <a:t>     81 </a:t>
            </a:r>
            <a:r>
              <a:rPr lang="en-US" sz="2200" dirty="0">
                <a:latin typeface="Times New Roman"/>
                <a:ea typeface="Times New Roman"/>
              </a:rPr>
              <a:t>(3):443-450</a:t>
            </a:r>
            <a:r>
              <a:rPr lang="en-US" sz="2200" dirty="0" smtClean="0">
                <a:latin typeface="Times New Roman"/>
                <a:ea typeface="Times New Roman"/>
              </a:rPr>
              <a:t>.</a:t>
            </a:r>
            <a:endParaRPr lang="en-US" sz="2200" baseline="30000" dirty="0" smtClean="0">
              <a:latin typeface="Times New Roman" pitchFamily="18" charset="0"/>
              <a:cs typeface="Times New Roman" pitchFamily="18" charset="0"/>
            </a:endParaRPr>
          </a:p>
          <a:p>
            <a:pPr marL="457200" indent="-457200">
              <a:spcAft>
                <a:spcPts val="600"/>
              </a:spcAft>
            </a:pPr>
            <a:r>
              <a:rPr lang="en-US" sz="2200" baseline="30000" dirty="0" smtClean="0">
                <a:latin typeface="Times New Roman" pitchFamily="18" charset="0"/>
                <a:cs typeface="Times New Roman" pitchFamily="18" charset="0"/>
              </a:rPr>
              <a:t>2 </a:t>
            </a:r>
            <a:r>
              <a:rPr lang="en-US" sz="2200" dirty="0" smtClean="0">
                <a:latin typeface="Times New Roman" pitchFamily="18" charset="0"/>
                <a:cs typeface="Times New Roman" pitchFamily="18" charset="0"/>
              </a:rPr>
              <a:t>Gleason</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K. </a:t>
            </a:r>
            <a:r>
              <a:rPr lang="en-US" sz="2200" dirty="0">
                <a:latin typeface="Times New Roman" pitchFamily="18" charset="0"/>
                <a:cs typeface="Times New Roman" pitchFamily="18" charset="0"/>
              </a:rPr>
              <a:t>L., </a:t>
            </a:r>
            <a:r>
              <a:rPr lang="en-US" sz="2200" dirty="0" smtClean="0">
                <a:latin typeface="Times New Roman" pitchFamily="18" charset="0"/>
                <a:cs typeface="Times New Roman" pitchFamily="18" charset="0"/>
              </a:rPr>
              <a:t>J. </a:t>
            </a:r>
            <a:r>
              <a:rPr lang="en-US" sz="2200" dirty="0">
                <a:latin typeface="Times New Roman" pitchFamily="18" charset="0"/>
                <a:cs typeface="Times New Roman" pitchFamily="18" charset="0"/>
              </a:rPr>
              <a:t>H. </a:t>
            </a:r>
            <a:r>
              <a:rPr lang="en-US" sz="2200" dirty="0" err="1">
                <a:latin typeface="Times New Roman" pitchFamily="18" charset="0"/>
                <a:cs typeface="Times New Roman" pitchFamily="18" charset="0"/>
              </a:rPr>
              <a:t>Lawrimore</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D. H</a:t>
            </a:r>
            <a:r>
              <a:rPr lang="en-US" sz="2200" dirty="0">
                <a:latin typeface="Times New Roman" pitchFamily="18" charset="0"/>
                <a:cs typeface="Times New Roman" pitchFamily="18" charset="0"/>
              </a:rPr>
              <a:t>. Levinson, </a:t>
            </a:r>
            <a:r>
              <a:rPr lang="en-US" sz="2200" dirty="0" smtClean="0">
                <a:latin typeface="Times New Roman" pitchFamily="18" charset="0"/>
                <a:cs typeface="Times New Roman" pitchFamily="18" charset="0"/>
              </a:rPr>
              <a:t>T. R</a:t>
            </a:r>
            <a:r>
              <a:rPr lang="en-US" sz="2200" dirty="0">
                <a:latin typeface="Times New Roman" pitchFamily="18" charset="0"/>
                <a:cs typeface="Times New Roman" pitchFamily="18" charset="0"/>
              </a:rPr>
              <a:t>. Karl, and </a:t>
            </a:r>
            <a:r>
              <a:rPr lang="en-US" sz="2200" dirty="0" smtClean="0">
                <a:latin typeface="Times New Roman" pitchFamily="18" charset="0"/>
                <a:cs typeface="Times New Roman" pitchFamily="18" charset="0"/>
              </a:rPr>
              <a:t>D. </a:t>
            </a:r>
            <a:r>
              <a:rPr lang="en-US" sz="2200" dirty="0">
                <a:latin typeface="Times New Roman" pitchFamily="18" charset="0"/>
                <a:cs typeface="Times New Roman" pitchFamily="18" charset="0"/>
              </a:rPr>
              <a:t>J. </a:t>
            </a:r>
            <a:r>
              <a:rPr lang="en-US" sz="2200" dirty="0" err="1">
                <a:latin typeface="Times New Roman" pitchFamily="18" charset="0"/>
                <a:cs typeface="Times New Roman" pitchFamily="18" charset="0"/>
              </a:rPr>
              <a:t>Karoly</a:t>
            </a:r>
            <a:r>
              <a:rPr lang="en-US" sz="2200" dirty="0">
                <a:latin typeface="Times New Roman" pitchFamily="18" charset="0"/>
                <a:cs typeface="Times New Roman" pitchFamily="18" charset="0"/>
              </a:rPr>
              <a:t>. 2008. </a:t>
            </a:r>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revised US Climate Extremes </a:t>
            </a:r>
            <a:r>
              <a:rPr lang="en-US" sz="2200" dirty="0" smtClean="0">
                <a:latin typeface="Times New Roman" pitchFamily="18" charset="0"/>
                <a:cs typeface="Times New Roman" pitchFamily="18" charset="0"/>
              </a:rPr>
              <a:t>Index. </a:t>
            </a:r>
            <a:r>
              <a:rPr lang="en-US" sz="2200" i="1" dirty="0" smtClean="0">
                <a:latin typeface="Times New Roman" pitchFamily="18" charset="0"/>
                <a:cs typeface="Times New Roman" pitchFamily="18" charset="0"/>
              </a:rPr>
              <a:t>Journal </a:t>
            </a:r>
            <a:r>
              <a:rPr lang="en-US" sz="2200" i="1" dirty="0">
                <a:latin typeface="Times New Roman" pitchFamily="18" charset="0"/>
                <a:cs typeface="Times New Roman" pitchFamily="18" charset="0"/>
              </a:rPr>
              <a:t>of Climate</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21 (10):2124–2137.</a:t>
            </a:r>
          </a:p>
          <a:p>
            <a:pPr marL="457200" indent="-457200">
              <a:spcAft>
                <a:spcPts val="600"/>
              </a:spcAft>
            </a:pPr>
            <a:r>
              <a:rPr lang="en-US" sz="2200" baseline="30000" dirty="0" smtClean="0">
                <a:latin typeface="Times New Roman" pitchFamily="18" charset="0"/>
                <a:cs typeface="Times New Roman" pitchFamily="18" charset="0"/>
              </a:rPr>
              <a:t>3 </a:t>
            </a:r>
            <a:r>
              <a:rPr lang="en-US" sz="2200" dirty="0" smtClean="0">
                <a:latin typeface="Times New Roman" pitchFamily="18" charset="0"/>
                <a:cs typeface="Times New Roman" pitchFamily="18" charset="0"/>
              </a:rPr>
              <a:t>PRISM </a:t>
            </a:r>
            <a:r>
              <a:rPr lang="en-US" sz="2200" dirty="0">
                <a:latin typeface="Times New Roman" pitchFamily="18" charset="0"/>
                <a:cs typeface="Times New Roman" pitchFamily="18" charset="0"/>
              </a:rPr>
              <a:t>Climate Group, Oregon State University. Accessed 2011. 2.5-arcmin (4 km) Monthly climate data. http://prism.oregonstate.edu</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marL="457200" indent="-457200">
              <a:spcAft>
                <a:spcPts val="600"/>
              </a:spcAft>
            </a:pPr>
            <a:r>
              <a:rPr lang="en-US" sz="2200" baseline="30000" dirty="0" smtClean="0">
                <a:latin typeface="Times New Roman" pitchFamily="18" charset="0"/>
                <a:cs typeface="Times New Roman" pitchFamily="18" charset="0"/>
              </a:rPr>
              <a:t>4 </a:t>
            </a:r>
            <a:r>
              <a:rPr lang="en-US" sz="2200" dirty="0">
                <a:latin typeface="Times New Roman" pitchFamily="18" charset="0"/>
                <a:cs typeface="Times New Roman" pitchFamily="18" charset="0"/>
              </a:rPr>
              <a:t>Knapp, K. R., M. C. Kruk, D. H. Levinson, H. J. Diamond, and C.J. Neumann. 2010. The International Best Track Archive for Climate Stewardship (</a:t>
            </a:r>
            <a:r>
              <a:rPr lang="en-US" sz="2200" dirty="0" err="1">
                <a:latin typeface="Times New Roman" pitchFamily="18" charset="0"/>
                <a:cs typeface="Times New Roman" pitchFamily="18" charset="0"/>
              </a:rPr>
              <a:t>IBTrACS</a:t>
            </a:r>
            <a:r>
              <a:rPr lang="en-US" sz="2200" dirty="0">
                <a:latin typeface="Times New Roman" pitchFamily="18" charset="0"/>
                <a:cs typeface="Times New Roman" pitchFamily="18" charset="0"/>
              </a:rPr>
              <a:t>): Unifying tropical cyclone best track data. </a:t>
            </a:r>
            <a:r>
              <a:rPr lang="en-US" sz="2200" i="1" dirty="0">
                <a:latin typeface="Times New Roman" pitchFamily="18" charset="0"/>
                <a:cs typeface="Times New Roman" pitchFamily="18" charset="0"/>
              </a:rPr>
              <a:t>Bulletin of the American Meteorological Society </a:t>
            </a:r>
            <a:r>
              <a:rPr lang="en-US" sz="2200" dirty="0">
                <a:latin typeface="Times New Roman" pitchFamily="18" charset="0"/>
                <a:cs typeface="Times New Roman" pitchFamily="18" charset="0"/>
              </a:rPr>
              <a:t>91:363-376</a:t>
            </a:r>
            <a:r>
              <a:rPr lang="en-US" sz="2200" dirty="0" smtClean="0">
                <a:latin typeface="Times New Roman" pitchFamily="18" charset="0"/>
                <a:cs typeface="Times New Roman" pitchFamily="18" charset="0"/>
              </a:rPr>
              <a:t>.</a:t>
            </a:r>
            <a:endParaRPr lang="en-US" sz="2200" baseline="30000" dirty="0" smtClean="0">
              <a:latin typeface="Times New Roman" pitchFamily="18" charset="0"/>
              <a:ea typeface="Times New Roman"/>
              <a:cs typeface="Times New Roman" pitchFamily="18" charset="0"/>
            </a:endParaRPr>
          </a:p>
          <a:p>
            <a:pPr marL="457200" indent="-457200">
              <a:spcAft>
                <a:spcPts val="600"/>
              </a:spcAft>
            </a:pPr>
            <a:r>
              <a:rPr lang="en-US" sz="2200" baseline="30000" dirty="0" smtClean="0">
                <a:latin typeface="Times New Roman" pitchFamily="18" charset="0"/>
                <a:ea typeface="Times New Roman"/>
                <a:cs typeface="Times New Roman" pitchFamily="18" charset="0"/>
              </a:rPr>
              <a:t>5</a:t>
            </a:r>
            <a:r>
              <a:rPr lang="en-US" sz="2200" dirty="0" smtClean="0">
                <a:latin typeface="Times New Roman" pitchFamily="18" charset="0"/>
                <a:ea typeface="Times New Roman"/>
                <a:cs typeface="Times New Roman" pitchFamily="18" charset="0"/>
              </a:rPr>
              <a:t> Nix</a:t>
            </a:r>
            <a:r>
              <a:rPr lang="en-US" sz="2200" dirty="0">
                <a:latin typeface="Times New Roman" pitchFamily="18" charset="0"/>
                <a:ea typeface="Times New Roman"/>
                <a:cs typeface="Times New Roman" pitchFamily="18" charset="0"/>
              </a:rPr>
              <a:t>, H.A. 1986. A biogeographic analysis of Australian elapid snakes. In </a:t>
            </a:r>
            <a:r>
              <a:rPr lang="en-US" sz="2200" i="1" dirty="0">
                <a:latin typeface="Times New Roman" pitchFamily="18" charset="0"/>
                <a:ea typeface="Times New Roman"/>
                <a:cs typeface="Times New Roman" pitchFamily="18" charset="0"/>
              </a:rPr>
              <a:t>Atlas of elapid snakes in Australia, </a:t>
            </a:r>
            <a:r>
              <a:rPr lang="en-US" sz="2200" dirty="0">
                <a:latin typeface="Times New Roman" pitchFamily="18" charset="0"/>
                <a:ea typeface="Times New Roman"/>
                <a:cs typeface="Times New Roman" pitchFamily="18" charset="0"/>
              </a:rPr>
              <a:t>ed. R. </a:t>
            </a:r>
            <a:r>
              <a:rPr lang="en-US" sz="2200" dirty="0" err="1" smtClean="0">
                <a:latin typeface="Times New Roman" pitchFamily="18" charset="0"/>
                <a:ea typeface="Times New Roman"/>
                <a:cs typeface="Times New Roman" pitchFamily="18" charset="0"/>
              </a:rPr>
              <a:t>Longmore</a:t>
            </a:r>
            <a:r>
              <a:rPr lang="en-US" sz="2200" i="1" dirty="0" smtClean="0">
                <a:latin typeface="Times New Roman" pitchFamily="18" charset="0"/>
                <a:ea typeface="Times New Roman"/>
                <a:cs typeface="Times New Roman" pitchFamily="18" charset="0"/>
              </a:rPr>
              <a:t>: </a:t>
            </a:r>
            <a:r>
              <a:rPr lang="en-US" sz="2200" dirty="0" smtClean="0">
                <a:latin typeface="Times New Roman" pitchFamily="18" charset="0"/>
                <a:ea typeface="Times New Roman"/>
                <a:cs typeface="Times New Roman" pitchFamily="18" charset="0"/>
              </a:rPr>
              <a:t>4-15</a:t>
            </a:r>
            <a:r>
              <a:rPr lang="en-US" sz="2200" dirty="0">
                <a:latin typeface="Times New Roman" pitchFamily="18" charset="0"/>
                <a:ea typeface="Times New Roman"/>
                <a:cs typeface="Times New Roman" pitchFamily="18" charset="0"/>
              </a:rPr>
              <a:t>.</a:t>
            </a:r>
          </a:p>
          <a:p>
            <a:pPr marL="457200" indent="-457200">
              <a:spcAft>
                <a:spcPts val="600"/>
              </a:spcAft>
            </a:pPr>
            <a:r>
              <a:rPr lang="en-US" sz="2200" baseline="30000" dirty="0" smtClean="0">
                <a:latin typeface="Times New Roman" pitchFamily="18" charset="0"/>
                <a:cs typeface="Times New Roman" pitchFamily="18" charset="0"/>
              </a:rPr>
              <a:t>6 </a:t>
            </a:r>
            <a:r>
              <a:rPr lang="en-US" sz="2200" dirty="0" smtClean="0">
                <a:latin typeface="Times New Roman" pitchFamily="18" charset="0"/>
                <a:cs typeface="Times New Roman" pitchFamily="18" charset="0"/>
              </a:rPr>
              <a:t>Phillips</a:t>
            </a:r>
            <a:r>
              <a:rPr lang="en-US" sz="2200" dirty="0">
                <a:latin typeface="Times New Roman" pitchFamily="18" charset="0"/>
                <a:cs typeface="Times New Roman" pitchFamily="18" charset="0"/>
              </a:rPr>
              <a:t>, S.J., R.P. Anderson, and R.E. </a:t>
            </a:r>
            <a:r>
              <a:rPr lang="en-US" sz="2200" dirty="0" err="1">
                <a:latin typeface="Times New Roman" pitchFamily="18" charset="0"/>
                <a:cs typeface="Times New Roman" pitchFamily="18" charset="0"/>
              </a:rPr>
              <a:t>Schapire</a:t>
            </a:r>
            <a:r>
              <a:rPr lang="en-US" sz="2200" dirty="0">
                <a:latin typeface="Times New Roman" pitchFamily="18" charset="0"/>
                <a:cs typeface="Times New Roman" pitchFamily="18" charset="0"/>
              </a:rPr>
              <a:t>. 2006. Maximum Entropy Modeling of Species Geographic Distributions. </a:t>
            </a:r>
            <a:r>
              <a:rPr lang="en-US" sz="2200" i="1" dirty="0">
                <a:latin typeface="Times New Roman" pitchFamily="18" charset="0"/>
                <a:cs typeface="Times New Roman" pitchFamily="18" charset="0"/>
              </a:rPr>
              <a:t>Ecological </a:t>
            </a:r>
            <a:r>
              <a:rPr lang="en-US" sz="2200" i="1" dirty="0" err="1">
                <a:latin typeface="Times New Roman" pitchFamily="18" charset="0"/>
                <a:cs typeface="Times New Roman" pitchFamily="18" charset="0"/>
              </a:rPr>
              <a:t>Modelling</a:t>
            </a:r>
            <a:r>
              <a:rPr lang="en-US" sz="2200" dirty="0">
                <a:latin typeface="Times New Roman" pitchFamily="18" charset="0"/>
                <a:cs typeface="Times New Roman" pitchFamily="18" charset="0"/>
              </a:rPr>
              <a:t> 190 (3–4):231–259</a:t>
            </a:r>
            <a:r>
              <a:rPr lang="en-US" sz="2200" dirty="0" smtClean="0">
                <a:latin typeface="Times New Roman" pitchFamily="18" charset="0"/>
                <a:cs typeface="Times New Roman" pitchFamily="18" charset="0"/>
              </a:rPr>
              <a:t>.</a:t>
            </a:r>
          </a:p>
          <a:p>
            <a:pPr marL="457200" indent="-457200">
              <a:spcAft>
                <a:spcPts val="600"/>
              </a:spcAft>
            </a:pPr>
            <a:r>
              <a:rPr lang="en-US" sz="2200" baseline="30000" dirty="0" smtClean="0">
                <a:latin typeface="Times New Roman"/>
                <a:ea typeface="Times New Roman"/>
              </a:rPr>
              <a:t>7 </a:t>
            </a:r>
            <a:r>
              <a:rPr lang="en-US" sz="2200" dirty="0" err="1" smtClean="0">
                <a:latin typeface="Times New Roman"/>
                <a:ea typeface="Times New Roman"/>
              </a:rPr>
              <a:t>Kharin</a:t>
            </a:r>
            <a:r>
              <a:rPr lang="en-US" sz="2200" dirty="0">
                <a:latin typeface="Times New Roman"/>
                <a:ea typeface="Times New Roman"/>
              </a:rPr>
              <a:t>, </a:t>
            </a:r>
            <a:r>
              <a:rPr lang="en-US" sz="2200" dirty="0" smtClean="0">
                <a:latin typeface="Times New Roman"/>
                <a:ea typeface="Times New Roman"/>
              </a:rPr>
              <a:t>V. V</a:t>
            </a:r>
            <a:r>
              <a:rPr lang="en-US" sz="2200" dirty="0">
                <a:latin typeface="Times New Roman"/>
                <a:ea typeface="Times New Roman"/>
              </a:rPr>
              <a:t>., </a:t>
            </a:r>
            <a:r>
              <a:rPr lang="en-US" sz="2200" dirty="0" smtClean="0">
                <a:latin typeface="Times New Roman"/>
                <a:ea typeface="Times New Roman"/>
              </a:rPr>
              <a:t>F.W. </a:t>
            </a:r>
            <a:r>
              <a:rPr lang="en-US" sz="2200" dirty="0" err="1">
                <a:latin typeface="Times New Roman"/>
                <a:ea typeface="Times New Roman"/>
              </a:rPr>
              <a:t>Zwiers</a:t>
            </a:r>
            <a:r>
              <a:rPr lang="en-US" sz="2200" dirty="0">
                <a:latin typeface="Times New Roman"/>
                <a:ea typeface="Times New Roman"/>
              </a:rPr>
              <a:t>, </a:t>
            </a:r>
            <a:r>
              <a:rPr lang="en-US" sz="2200" dirty="0" smtClean="0">
                <a:latin typeface="Times New Roman"/>
                <a:ea typeface="Times New Roman"/>
              </a:rPr>
              <a:t>X. </a:t>
            </a:r>
            <a:r>
              <a:rPr lang="en-US" sz="2200" dirty="0">
                <a:latin typeface="Times New Roman"/>
                <a:ea typeface="Times New Roman"/>
              </a:rPr>
              <a:t>Zhang, and </a:t>
            </a:r>
            <a:r>
              <a:rPr lang="en-US" sz="2200" dirty="0" smtClean="0">
                <a:latin typeface="Times New Roman"/>
                <a:ea typeface="Times New Roman"/>
              </a:rPr>
              <a:t>G. </a:t>
            </a:r>
            <a:r>
              <a:rPr lang="en-US" sz="2200" dirty="0">
                <a:latin typeface="Times New Roman"/>
                <a:ea typeface="Times New Roman"/>
              </a:rPr>
              <a:t>C. </a:t>
            </a:r>
            <a:r>
              <a:rPr lang="en-US" sz="2200" dirty="0" err="1">
                <a:latin typeface="Times New Roman"/>
                <a:ea typeface="Times New Roman"/>
              </a:rPr>
              <a:t>Hegerl</a:t>
            </a:r>
            <a:r>
              <a:rPr lang="en-US" sz="2200" dirty="0">
                <a:latin typeface="Times New Roman"/>
                <a:ea typeface="Times New Roman"/>
              </a:rPr>
              <a:t>. 2007. </a:t>
            </a:r>
            <a:r>
              <a:rPr lang="en-US" sz="2200" dirty="0" smtClean="0">
                <a:latin typeface="Times New Roman"/>
                <a:ea typeface="Times New Roman"/>
              </a:rPr>
              <a:t>Changes </a:t>
            </a:r>
            <a:r>
              <a:rPr lang="en-US" sz="2200" dirty="0">
                <a:latin typeface="Times New Roman"/>
                <a:ea typeface="Times New Roman"/>
              </a:rPr>
              <a:t>in Temperature and Precipitation Extremes in the IPCC Ensemble of Global Coupled Model Simulations</a:t>
            </a:r>
            <a:r>
              <a:rPr lang="en-US" sz="2200" dirty="0" smtClean="0">
                <a:latin typeface="Times New Roman"/>
                <a:ea typeface="Times New Roman"/>
              </a:rPr>
              <a:t>. </a:t>
            </a:r>
            <a:r>
              <a:rPr lang="en-US" sz="2200" i="1" dirty="0">
                <a:latin typeface="Times New Roman"/>
                <a:ea typeface="Times New Roman"/>
              </a:rPr>
              <a:t>Journal of Climate </a:t>
            </a:r>
            <a:r>
              <a:rPr lang="en-US" sz="2200" dirty="0">
                <a:latin typeface="Times New Roman"/>
                <a:ea typeface="Times New Roman"/>
              </a:rPr>
              <a:t>20 (</a:t>
            </a:r>
            <a:r>
              <a:rPr lang="en-US" sz="2200" dirty="0" smtClean="0">
                <a:latin typeface="Times New Roman"/>
                <a:ea typeface="Times New Roman"/>
              </a:rPr>
              <a:t>8):1419–1444.</a:t>
            </a:r>
          </a:p>
        </p:txBody>
      </p:sp>
      <p:sp>
        <p:nvSpPr>
          <p:cNvPr id="30" name="TextBox 29"/>
          <p:cNvSpPr txBox="1"/>
          <p:nvPr/>
        </p:nvSpPr>
        <p:spPr>
          <a:xfrm>
            <a:off x="36118799" y="7985066"/>
            <a:ext cx="13704305" cy="6986528"/>
          </a:xfrm>
          <a:prstGeom prst="rect">
            <a:avLst/>
          </a:prstGeom>
          <a:noFill/>
        </p:spPr>
        <p:txBody>
          <a:bodyPr wrap="square" rtlCol="0">
            <a:spAutoFit/>
          </a:bodyPr>
          <a:lstStyle/>
          <a:p>
            <a:pPr marL="457200" indent="-457200">
              <a:buFont typeface="Arial" pitchFamily="34" charset="0"/>
              <a:buChar char="•"/>
            </a:pPr>
            <a:r>
              <a:rPr lang="en-US" sz="3200" b="1" dirty="0" smtClean="0">
                <a:latin typeface="Times New Roman" pitchFamily="18" charset="0"/>
                <a:cs typeface="Times New Roman" pitchFamily="18" charset="0"/>
              </a:rPr>
              <a:t>Correlation - </a:t>
            </a:r>
            <a:r>
              <a:rPr lang="en-US" sz="3200" dirty="0">
                <a:latin typeface="Times New Roman" pitchFamily="18" charset="0"/>
                <a:cs typeface="Times New Roman" pitchFamily="18" charset="0"/>
              </a:rPr>
              <a:t>e</a:t>
            </a:r>
            <a:r>
              <a:rPr lang="en-US" sz="3200" dirty="0" smtClean="0">
                <a:latin typeface="Times New Roman" pitchFamily="18" charset="0"/>
                <a:cs typeface="Times New Roman" pitchFamily="18" charset="0"/>
              </a:rPr>
              <a:t>xtreme temperature and precipitation variables created for this study were all highly correlated  with at least one “mean” climate variable                 (</a:t>
            </a:r>
            <a:r>
              <a:rPr lang="en-US" sz="3200" i="1" dirty="0" smtClean="0">
                <a:latin typeface="Times New Roman" pitchFamily="18" charset="0"/>
                <a:cs typeface="Times New Roman" pitchFamily="18" charset="0"/>
              </a:rPr>
              <a:t>r &gt; </a:t>
            </a:r>
            <a:r>
              <a:rPr lang="en-US" sz="3200" dirty="0" smtClean="0">
                <a:latin typeface="Times New Roman" pitchFamily="18" charset="0"/>
                <a:cs typeface="Times New Roman" pitchFamily="18" charset="0"/>
              </a:rPr>
              <a:t>0.84), limiting the amount of novel information they could provide</a:t>
            </a:r>
          </a:p>
          <a:p>
            <a:pPr marL="457200" indent="-457200">
              <a:buFont typeface="Arial" pitchFamily="34" charset="0"/>
              <a:buChar char="•"/>
            </a:pPr>
            <a:r>
              <a:rPr lang="en-US" sz="3200" b="1" dirty="0" smtClean="0">
                <a:latin typeface="Times New Roman" pitchFamily="18" charset="0"/>
                <a:cs typeface="Times New Roman" pitchFamily="18" charset="0"/>
              </a:rPr>
              <a:t>Temporal correspondence </a:t>
            </a:r>
            <a:r>
              <a:rPr lang="en-US" sz="3200" dirty="0" smtClean="0">
                <a:latin typeface="Times New Roman" pitchFamily="18" charset="0"/>
                <a:cs typeface="Times New Roman" pitchFamily="18" charset="0"/>
              </a:rPr>
              <a:t>- due to scarcity of occurrence data for most species, some occurrences from outside the temporal domain were used; this may be more relevant to extreme climate due to its short-term impact</a:t>
            </a:r>
          </a:p>
          <a:p>
            <a:pPr marL="457200" indent="-457200">
              <a:buFont typeface="Arial" pitchFamily="34" charset="0"/>
              <a:buChar char="•"/>
            </a:pPr>
            <a:r>
              <a:rPr lang="en-US" sz="3200" b="1" dirty="0" smtClean="0">
                <a:latin typeface="Times New Roman" pitchFamily="18" charset="0"/>
                <a:cs typeface="Times New Roman" pitchFamily="18" charset="0"/>
              </a:rPr>
              <a:t>Spatial scale </a:t>
            </a:r>
            <a:r>
              <a:rPr lang="en-US" sz="3200" dirty="0" smtClean="0">
                <a:latin typeface="Times New Roman" pitchFamily="18" charset="0"/>
                <a:cs typeface="Times New Roman" pitchFamily="18" charset="0"/>
              </a:rPr>
              <a:t>- while climate undoubtedly plays a role in species distributions, it is possibly a more appropriate determinant at courser scales and across a wider geographic domain than used in this study</a:t>
            </a:r>
          </a:p>
          <a:p>
            <a:pPr marL="457200" indent="-457200">
              <a:buFont typeface="Arial" pitchFamily="34" charset="0"/>
              <a:buChar char="•"/>
            </a:pPr>
            <a:r>
              <a:rPr lang="en-US" sz="3200" b="1" dirty="0" smtClean="0">
                <a:latin typeface="Times New Roman" pitchFamily="18" charset="0"/>
                <a:cs typeface="Times New Roman" pitchFamily="18" charset="0"/>
              </a:rPr>
              <a:t>Applicability for some study species </a:t>
            </a:r>
            <a:r>
              <a:rPr lang="en-US" sz="3200" dirty="0" smtClean="0">
                <a:latin typeface="Times New Roman" pitchFamily="18" charset="0"/>
                <a:cs typeface="Times New Roman" pitchFamily="18" charset="0"/>
              </a:rPr>
              <a:t>– many T&amp;E species are inherently range-limited, possibly not fulfilling their full abiotic niche.  Extremes play a more important role at species’ range edges</a:t>
            </a:r>
            <a:r>
              <a:rPr lang="en-US" sz="3200" baseline="30000" dirty="0" smtClean="0">
                <a:latin typeface="Times New Roman" pitchFamily="18" charset="0"/>
                <a:cs typeface="Times New Roman" pitchFamily="18" charset="0"/>
              </a:rPr>
              <a:t>1</a:t>
            </a:r>
            <a:r>
              <a:rPr lang="en-US" sz="3200" dirty="0" smtClean="0">
                <a:latin typeface="Times New Roman" pitchFamily="18" charset="0"/>
                <a:cs typeface="Times New Roman" pitchFamily="18" charset="0"/>
              </a:rPr>
              <a:t>; as such, many T&amp;E species have already had their ranges reduced by non-climatic factors (anthropogenic effects, habitat loss/change, competition, etc.).</a:t>
            </a:r>
            <a:endParaRPr lang="en-US" sz="3200" b="1" dirty="0">
              <a:latin typeface="Times New Roman" pitchFamily="18" charset="0"/>
              <a:cs typeface="Times New Roman" pitchFamily="18" charset="0"/>
            </a:endParaRPr>
          </a:p>
        </p:txBody>
      </p:sp>
      <p:sp>
        <p:nvSpPr>
          <p:cNvPr id="40" name="TextBox 39"/>
          <p:cNvSpPr txBox="1"/>
          <p:nvPr/>
        </p:nvSpPr>
        <p:spPr>
          <a:xfrm>
            <a:off x="36118798" y="14766880"/>
            <a:ext cx="13704305"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There was some</a:t>
            </a:r>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evidence that adding extremes was beneficial for the </a:t>
            </a:r>
            <a:r>
              <a:rPr lang="en-US" sz="3200" i="1" dirty="0" smtClean="0">
                <a:latin typeface="Times New Roman" pitchFamily="18" charset="0"/>
                <a:cs typeface="Times New Roman" pitchFamily="18" charset="0"/>
              </a:rPr>
              <a:t>most</a:t>
            </a:r>
            <a:r>
              <a:rPr lang="en-US" sz="3200" dirty="0" smtClean="0">
                <a:latin typeface="Times New Roman" pitchFamily="18" charset="0"/>
                <a:cs typeface="Times New Roman" pitchFamily="18" charset="0"/>
              </a:rPr>
              <a:t> prevalent species - TSS and spatial correlation were improved for the four species with the most occurrences. The overall significant improvement in spatial correlation does not indicate that models including extremes were “better” - just more similar to the “default” model.</a:t>
            </a:r>
            <a:endParaRPr lang="en-US" sz="3200" dirty="0">
              <a:latin typeface="Times New Roman" pitchFamily="18" charset="0"/>
              <a:cs typeface="Times New Roman" pitchFamily="18" charset="0"/>
            </a:endParaRPr>
          </a:p>
        </p:txBody>
      </p:sp>
      <p:sp>
        <p:nvSpPr>
          <p:cNvPr id="43" name="TextBox 42"/>
          <p:cNvSpPr txBox="1"/>
          <p:nvPr/>
        </p:nvSpPr>
        <p:spPr>
          <a:xfrm>
            <a:off x="36161410" y="17249031"/>
            <a:ext cx="9118154" cy="6986528"/>
          </a:xfrm>
          <a:prstGeom prst="rect">
            <a:avLst/>
          </a:prstGeom>
          <a:noFill/>
        </p:spPr>
        <p:txBody>
          <a:bodyPr wrap="square" rtlCol="0">
            <a:spAutoFit/>
          </a:bodyPr>
          <a:lstStyle/>
          <a:p>
            <a:pPr lvl="0" indent="457200"/>
            <a:r>
              <a:rPr lang="en-US" sz="3200" dirty="0" smtClean="0">
                <a:latin typeface="Times New Roman" pitchFamily="18" charset="0"/>
                <a:cs typeface="Times New Roman" pitchFamily="18" charset="0"/>
              </a:rPr>
              <a:t>Addition of extremes will probably be most beneficial is cases where there are empirically-derived physiological limits or well-documented responses to climate/weather events, allowing for hypothesis testing and better predictions into future climates. In this study, the </a:t>
            </a:r>
            <a:r>
              <a:rPr lang="en-US" sz="3200" dirty="0" err="1" smtClean="0">
                <a:latin typeface="Times New Roman" pitchFamily="18" charset="0"/>
                <a:cs typeface="Times New Roman" pitchFamily="18" charset="0"/>
              </a:rPr>
              <a:t>Bluetail</a:t>
            </a:r>
            <a:r>
              <a:rPr lang="en-US" sz="3200" dirty="0" smtClean="0">
                <a:latin typeface="Times New Roman" pitchFamily="18" charset="0"/>
                <a:cs typeface="Times New Roman" pitchFamily="18" charset="0"/>
              </a:rPr>
              <a:t> mole skink showed the greatest improvement with the addition of extremes (Figure 4). Looking just at extreme temperatures, the envelope of daily minimums and maximums are fairly small (between -3.8⁰ </a:t>
            </a:r>
            <a:r>
              <a:rPr lang="en-US" sz="3200" dirty="0">
                <a:latin typeface="Times New Roman" pitchFamily="18" charset="0"/>
                <a:ea typeface="Calibri"/>
                <a:cs typeface="Times New Roman" pitchFamily="18" charset="0"/>
              </a:rPr>
              <a:t>– </a:t>
            </a:r>
            <a:r>
              <a:rPr lang="en-US" sz="3200"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2.7⁰ C and </a:t>
            </a:r>
            <a:r>
              <a:rPr lang="en-US" sz="3200" dirty="0">
                <a:latin typeface="Times New Roman" pitchFamily="18" charset="0"/>
                <a:cs typeface="Times New Roman" pitchFamily="18" charset="0"/>
              </a:rPr>
              <a:t>36.7⁰– 36.9</a:t>
            </a:r>
            <a:r>
              <a:rPr lang="en-US" sz="3200" dirty="0" smtClean="0">
                <a:latin typeface="Times New Roman" pitchFamily="18" charset="0"/>
                <a:cs typeface="Times New Roman" pitchFamily="18" charset="0"/>
              </a:rPr>
              <a:t>⁰ C, respectively), with the minimum likely near the </a:t>
            </a:r>
            <a:r>
              <a:rPr lang="en-US" sz="3200" dirty="0" err="1" smtClean="0">
                <a:latin typeface="Times New Roman" pitchFamily="18" charset="0"/>
                <a:cs typeface="Times New Roman" pitchFamily="18" charset="0"/>
              </a:rPr>
              <a:t>ectotherm’s</a:t>
            </a:r>
            <a:r>
              <a:rPr lang="en-US" sz="3200" dirty="0" smtClean="0">
                <a:latin typeface="Times New Roman" pitchFamily="18" charset="0"/>
                <a:cs typeface="Times New Roman" pitchFamily="18" charset="0"/>
              </a:rPr>
              <a:t> limit. This may currently deter range expansion, but increases in minimum temperatures may allow for expansion, provided habitat is available.</a:t>
            </a:r>
            <a:endParaRPr lang="en-US" sz="3200" dirty="0">
              <a:latin typeface="Times New Roman" pitchFamily="18" charset="0"/>
              <a:cs typeface="Times New Roman" pitchFamily="18" charset="0"/>
            </a:endParaRPr>
          </a:p>
        </p:txBody>
      </p:sp>
      <p:sp>
        <p:nvSpPr>
          <p:cNvPr id="44" name="TextBox 43"/>
          <p:cNvSpPr txBox="1"/>
          <p:nvPr/>
        </p:nvSpPr>
        <p:spPr>
          <a:xfrm>
            <a:off x="36199510" y="24163581"/>
            <a:ext cx="13635290" cy="2554545"/>
          </a:xfrm>
          <a:prstGeom prst="rect">
            <a:avLst/>
          </a:prstGeom>
          <a:noFill/>
        </p:spPr>
        <p:txBody>
          <a:bodyPr wrap="square" rtlCol="0">
            <a:spAutoFit/>
          </a:bodyPr>
          <a:lstStyle/>
          <a:p>
            <a:pPr indent="457200"/>
            <a:r>
              <a:rPr lang="en-US" sz="3200" dirty="0" smtClean="0">
                <a:latin typeface="Times New Roman" pitchFamily="18" charset="0"/>
                <a:cs typeface="Times New Roman" pitchFamily="18" charset="0"/>
              </a:rPr>
              <a:t>While climate changes’ effect on extreme precipitation events are uncertain, extreme temperatures are expected to increase with some certainty.</a:t>
            </a:r>
            <a:r>
              <a:rPr lang="en-US" sz="3200" baseline="30000" dirty="0" smtClean="0">
                <a:latin typeface="Times New Roman" pitchFamily="18" charset="0"/>
                <a:cs typeface="Times New Roman" pitchFamily="18" charset="0"/>
              </a:rPr>
              <a:t>7</a:t>
            </a:r>
            <a:r>
              <a:rPr lang="en-US" sz="3200" dirty="0" smtClean="0">
                <a:latin typeface="Times New Roman" pitchFamily="18" charset="0"/>
                <a:cs typeface="Times New Roman" pitchFamily="18" charset="0"/>
              </a:rPr>
              <a:t> For </a:t>
            </a:r>
            <a:r>
              <a:rPr lang="en-US" sz="3200" dirty="0" smtClean="0">
                <a:solidFill>
                  <a:srgbClr val="FF0000"/>
                </a:solidFill>
                <a:latin typeface="Times New Roman" pitchFamily="18" charset="0"/>
                <a:cs typeface="Times New Roman" pitchFamily="18" charset="0"/>
              </a:rPr>
              <a:t>wide-ranging species, or those with populations near known physiological limits, CEMs with the addition of extreme temperatures alone</a:t>
            </a:r>
            <a:r>
              <a:rPr lang="en-US" sz="3200" dirty="0" smtClean="0">
                <a:latin typeface="Times New Roman" pitchFamily="18" charset="0"/>
                <a:cs typeface="Times New Roman" pitchFamily="18" charset="0"/>
              </a:rPr>
              <a:t> could provide valuable information for conservation managers planning for climate change.</a:t>
            </a:r>
            <a:endParaRPr lang="en-US" sz="3200" dirty="0">
              <a:latin typeface="Times New Roman" pitchFamily="18" charset="0"/>
              <a:cs typeface="Times New Roman" pitchFamily="18" charset="0"/>
            </a:endParaRPr>
          </a:p>
        </p:txBody>
      </p:sp>
      <p:pic>
        <p:nvPicPr>
          <p:cNvPr id="45" name="Picture 3" descr="C:\Users\dbucklin\Desktop\results_8maps_13.75_2.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845550" y="7653362"/>
            <a:ext cx="12574588" cy="12574588"/>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p:cNvSpPr txBox="1"/>
          <p:nvPr/>
        </p:nvSpPr>
        <p:spPr>
          <a:xfrm>
            <a:off x="16953708" y="21631119"/>
            <a:ext cx="17373598" cy="1179712"/>
          </a:xfrm>
          <a:prstGeom prst="rect">
            <a:avLst/>
          </a:prstGeom>
          <a:noFill/>
        </p:spPr>
        <p:txBody>
          <a:bodyPr wrap="square" lIns="106651" tIns="53325" rIns="106651" bIns="53325" rtlCol="0">
            <a:noAutofit/>
          </a:bodyPr>
          <a:lstStyle/>
          <a:p>
            <a:pPr lvl="0"/>
            <a:r>
              <a:rPr lang="en-US" sz="3200" dirty="0">
                <a:solidFill>
                  <a:srgbClr val="2F2B20"/>
                </a:solidFill>
                <a:latin typeface="Times New Roman" pitchFamily="18" charset="0"/>
                <a:cs typeface="Times New Roman" pitchFamily="18" charset="0"/>
              </a:rPr>
              <a:t>metrics for each model </a:t>
            </a:r>
            <a:r>
              <a:rPr lang="en-US" sz="3200" dirty="0" smtClean="0">
                <a:solidFill>
                  <a:srgbClr val="2F2B20"/>
                </a:solidFill>
                <a:latin typeface="Times New Roman" pitchFamily="18" charset="0"/>
                <a:cs typeface="Times New Roman" pitchFamily="18" charset="0"/>
              </a:rPr>
              <a:t>run. Across </a:t>
            </a:r>
            <a:r>
              <a:rPr lang="en-US" sz="3200" dirty="0">
                <a:solidFill>
                  <a:srgbClr val="2F2B20"/>
                </a:solidFill>
                <a:latin typeface="Times New Roman" pitchFamily="18" charset="0"/>
                <a:cs typeface="Times New Roman" pitchFamily="18" charset="0"/>
              </a:rPr>
              <a:t>all species, </a:t>
            </a:r>
            <a:r>
              <a:rPr lang="en-US" sz="3200" dirty="0" smtClean="0">
                <a:solidFill>
                  <a:srgbClr val="FF0000"/>
                </a:solidFill>
                <a:latin typeface="Times New Roman" pitchFamily="18" charset="0"/>
                <a:cs typeface="Times New Roman" pitchFamily="18" charset="0"/>
              </a:rPr>
              <a:t>temperature seasonality </a:t>
            </a:r>
            <a:r>
              <a:rPr lang="en-US" sz="3200" dirty="0">
                <a:solidFill>
                  <a:srgbClr val="2F2B20"/>
                </a:solidFill>
                <a:latin typeface="Times New Roman" pitchFamily="18" charset="0"/>
                <a:cs typeface="Times New Roman" pitchFamily="18" charset="0"/>
              </a:rPr>
              <a:t>(Figure </a:t>
            </a:r>
            <a:r>
              <a:rPr lang="en-US" sz="3200" dirty="0" smtClean="0">
                <a:solidFill>
                  <a:srgbClr val="2F2B20"/>
                </a:solidFill>
                <a:latin typeface="Times New Roman" pitchFamily="18" charset="0"/>
                <a:cs typeface="Times New Roman" pitchFamily="18" charset="0"/>
              </a:rPr>
              <a:t>3a) contributed the </a:t>
            </a:r>
            <a:r>
              <a:rPr lang="en-US" sz="3200" dirty="0">
                <a:solidFill>
                  <a:srgbClr val="2F2B20"/>
                </a:solidFill>
                <a:latin typeface="Times New Roman" pitchFamily="18" charset="0"/>
                <a:cs typeface="Times New Roman" pitchFamily="18" charset="0"/>
              </a:rPr>
              <a:t>most to </a:t>
            </a:r>
            <a:r>
              <a:rPr lang="en-US" sz="3200" dirty="0" smtClean="0">
                <a:solidFill>
                  <a:srgbClr val="2F2B20"/>
                </a:solidFill>
                <a:latin typeface="Times New Roman" pitchFamily="18" charset="0"/>
                <a:cs typeface="Times New Roman" pitchFamily="18" charset="0"/>
              </a:rPr>
              <a:t>the </a:t>
            </a:r>
            <a:r>
              <a:rPr lang="en-US" sz="3200" dirty="0">
                <a:solidFill>
                  <a:srgbClr val="2F2B20"/>
                </a:solidFill>
                <a:latin typeface="Times New Roman" pitchFamily="18" charset="0"/>
                <a:cs typeface="Times New Roman" pitchFamily="18" charset="0"/>
              </a:rPr>
              <a:t>models, with </a:t>
            </a:r>
            <a:r>
              <a:rPr lang="en-US" sz="3200" dirty="0" smtClean="0">
                <a:solidFill>
                  <a:srgbClr val="2F2B20"/>
                </a:solidFill>
                <a:latin typeface="Times New Roman" pitchFamily="18" charset="0"/>
                <a:cs typeface="Times New Roman" pitchFamily="18" charset="0"/>
              </a:rPr>
              <a:t>maximum diurnal temperature range contributing </a:t>
            </a:r>
            <a:r>
              <a:rPr lang="en-US" sz="3200" dirty="0">
                <a:solidFill>
                  <a:srgbClr val="2F2B20"/>
                </a:solidFill>
                <a:latin typeface="Times New Roman" pitchFamily="18" charset="0"/>
                <a:cs typeface="Times New Roman" pitchFamily="18" charset="0"/>
              </a:rPr>
              <a:t>the </a:t>
            </a:r>
            <a:r>
              <a:rPr lang="en-US" sz="3200" dirty="0" smtClean="0">
                <a:solidFill>
                  <a:srgbClr val="2F2B20"/>
                </a:solidFill>
                <a:latin typeface="Times New Roman" pitchFamily="18" charset="0"/>
                <a:cs typeface="Times New Roman" pitchFamily="18" charset="0"/>
              </a:rPr>
              <a:t>most </a:t>
            </a:r>
            <a:r>
              <a:rPr lang="en-US" sz="3200" dirty="0">
                <a:solidFill>
                  <a:srgbClr val="2F2B20"/>
                </a:solidFill>
                <a:latin typeface="Times New Roman" pitchFamily="18" charset="0"/>
                <a:cs typeface="Times New Roman" pitchFamily="18" charset="0"/>
              </a:rPr>
              <a:t>among extremes (and </a:t>
            </a:r>
            <a:r>
              <a:rPr lang="en-US" sz="3200" dirty="0" smtClean="0">
                <a:solidFill>
                  <a:srgbClr val="2F2B20"/>
                </a:solidFill>
                <a:latin typeface="Times New Roman" pitchFamily="18" charset="0"/>
                <a:cs typeface="Times New Roman" pitchFamily="18" charset="0"/>
              </a:rPr>
              <a:t>2</a:t>
            </a:r>
            <a:r>
              <a:rPr lang="en-US" sz="3200" baseline="30000" dirty="0" smtClean="0">
                <a:solidFill>
                  <a:srgbClr val="2F2B20"/>
                </a:solidFill>
                <a:latin typeface="Times New Roman" pitchFamily="18" charset="0"/>
                <a:cs typeface="Times New Roman" pitchFamily="18" charset="0"/>
              </a:rPr>
              <a:t>nd</a:t>
            </a:r>
            <a:endParaRPr lang="en-US" sz="3200" dirty="0">
              <a:solidFill>
                <a:srgbClr val="2F2B20"/>
              </a:solidFill>
              <a:latin typeface="Times New Roman" pitchFamily="18" charset="0"/>
              <a:cs typeface="Times New Roman" pitchFamily="18" charset="0"/>
            </a:endParaRPr>
          </a:p>
        </p:txBody>
      </p:sp>
      <p:sp>
        <p:nvSpPr>
          <p:cNvPr id="7" name="TextBox 6"/>
          <p:cNvSpPr txBox="1"/>
          <p:nvPr/>
        </p:nvSpPr>
        <p:spPr>
          <a:xfrm>
            <a:off x="1371601" y="14353505"/>
            <a:ext cx="13715999" cy="584775"/>
          </a:xfrm>
          <a:prstGeom prst="rect">
            <a:avLst/>
          </a:prstGeom>
          <a:noFill/>
        </p:spPr>
        <p:txBody>
          <a:bodyPr wrap="square" rtlCol="0">
            <a:spAutoFit/>
          </a:bodyPr>
          <a:lstStyle/>
          <a:p>
            <a:r>
              <a:rPr lang="en-US" sz="3200" dirty="0" smtClean="0">
                <a:solidFill>
                  <a:srgbClr val="2F2B20"/>
                </a:solidFill>
                <a:latin typeface="Times New Roman" pitchFamily="18" charset="0"/>
                <a:cs typeface="Times New Roman" pitchFamily="18" charset="0"/>
              </a:rPr>
              <a:t>individual </a:t>
            </a:r>
            <a:r>
              <a:rPr lang="en-US" sz="3200" dirty="0">
                <a:solidFill>
                  <a:srgbClr val="2F2B20"/>
                </a:solidFill>
                <a:latin typeface="Times New Roman" pitchFamily="18" charset="0"/>
                <a:cs typeface="Times New Roman" pitchFamily="18" charset="0"/>
              </a:rPr>
              <a:t>fitness, morphology, timing of </a:t>
            </a:r>
            <a:r>
              <a:rPr lang="en-US" sz="3200" dirty="0" smtClean="0">
                <a:solidFill>
                  <a:srgbClr val="2F2B20"/>
                </a:solidFill>
                <a:latin typeface="Times New Roman" pitchFamily="18" charset="0"/>
                <a:cs typeface="Times New Roman" pitchFamily="18" charset="0"/>
              </a:rPr>
              <a:t>activity, and </a:t>
            </a:r>
            <a:r>
              <a:rPr lang="en-US" sz="3200" dirty="0">
                <a:solidFill>
                  <a:srgbClr val="2F2B20"/>
                </a:solidFill>
                <a:latin typeface="Times New Roman" pitchFamily="18" charset="0"/>
                <a:cs typeface="Times New Roman" pitchFamily="18" charset="0"/>
              </a:rPr>
              <a:t>distribution; certain extreme </a:t>
            </a:r>
            <a:endParaRPr lang="en-US" dirty="0"/>
          </a:p>
        </p:txBody>
      </p:sp>
      <p:cxnSp>
        <p:nvCxnSpPr>
          <p:cNvPr id="233" name="Straight Connector 232"/>
          <p:cNvCxnSpPr/>
          <p:nvPr/>
        </p:nvCxnSpPr>
        <p:spPr>
          <a:xfrm>
            <a:off x="14850207" y="31515669"/>
            <a:ext cx="838200" cy="1897982"/>
          </a:xfrm>
          <a:prstGeom prst="line">
            <a:avLst/>
          </a:prstGeom>
          <a:noFill/>
          <a:ln w="63500" cap="flat" cmpd="sng" algn="ctr">
            <a:solidFill>
              <a:srgbClr val="7030A0"/>
            </a:solidFill>
            <a:prstDash val="solid"/>
          </a:ln>
          <a:effectLst/>
        </p:spPr>
      </p:cxnSp>
      <p:cxnSp>
        <p:nvCxnSpPr>
          <p:cNvPr id="234" name="Straight Connector 233"/>
          <p:cNvCxnSpPr/>
          <p:nvPr/>
        </p:nvCxnSpPr>
        <p:spPr>
          <a:xfrm flipV="1">
            <a:off x="14850207" y="33413653"/>
            <a:ext cx="838200" cy="1032942"/>
          </a:xfrm>
          <a:prstGeom prst="line">
            <a:avLst/>
          </a:prstGeom>
          <a:noFill/>
          <a:ln w="63500" cap="flat" cmpd="sng" algn="ctr">
            <a:solidFill>
              <a:srgbClr val="7030A0"/>
            </a:solidFill>
            <a:prstDash val="solid"/>
          </a:ln>
          <a:effectLst/>
        </p:spPr>
      </p:cxnSp>
      <p:grpSp>
        <p:nvGrpSpPr>
          <p:cNvPr id="235" name="Group 234"/>
          <p:cNvGrpSpPr/>
          <p:nvPr/>
        </p:nvGrpSpPr>
        <p:grpSpPr>
          <a:xfrm>
            <a:off x="1371600" y="29027595"/>
            <a:ext cx="3089031" cy="2830056"/>
            <a:chOff x="597877" y="381000"/>
            <a:chExt cx="3089031" cy="2830056"/>
          </a:xfrm>
          <a:solidFill>
            <a:srgbClr val="ECF1C1"/>
          </a:solidFill>
        </p:grpSpPr>
        <p:sp>
          <p:nvSpPr>
            <p:cNvPr id="236" name="Flowchart: Data 235"/>
            <p:cNvSpPr/>
            <p:nvPr/>
          </p:nvSpPr>
          <p:spPr>
            <a:xfrm>
              <a:off x="597877" y="381000"/>
              <a:ext cx="3089031" cy="2514600"/>
            </a:xfrm>
            <a:prstGeom prst="flowChartInputOutput">
              <a:avLst/>
            </a:prstGeom>
            <a:grp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237" name="TextBox 236"/>
            <p:cNvSpPr txBox="1"/>
            <p:nvPr/>
          </p:nvSpPr>
          <p:spPr>
            <a:xfrm>
              <a:off x="952500" y="533400"/>
              <a:ext cx="2429609" cy="267765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PRISM</a:t>
              </a:r>
              <a:r>
                <a:rPr kumimoji="0" lang="en-US" sz="2800" b="0" i="0" u="none" strike="noStrike" kern="0" cap="none" spc="0" normalizeH="0" baseline="30000" noProof="0" dirty="0" smtClean="0">
                  <a:ln>
                    <a:noFill/>
                  </a:ln>
                  <a:solidFill>
                    <a:sysClr val="windowText" lastClr="000000"/>
                  </a:solidFill>
                  <a:effectLst/>
                  <a:uLnTx/>
                  <a:uFillTx/>
                  <a:latin typeface="Helvetica" pitchFamily="34" charset="0"/>
                  <a:cs typeface="Helvetica" pitchFamily="34" charset="0"/>
                </a:rPr>
                <a:t>3</a:t>
              </a:r>
              <a:r>
                <a:rPr kumimoji="0" lang="en-US" sz="28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
              </a:r>
              <a:br>
                <a:rPr kumimoji="0" lang="en-US" sz="28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br>
              <a:r>
                <a:rPr lang="en-US" sz="2800" kern="0" dirty="0">
                  <a:solidFill>
                    <a:sysClr val="windowText" lastClr="000000"/>
                  </a:solidFill>
                  <a:latin typeface="Helvetica" pitchFamily="34" charset="0"/>
                  <a:cs typeface="Helvetica" pitchFamily="34" charset="0"/>
                </a:rPr>
                <a:t>m</a:t>
              </a:r>
              <a:r>
                <a:rPr kumimoji="0" lang="en-US" sz="2800" b="0" i="0" u="none" strike="noStrike" kern="0" cap="none" spc="0" normalizeH="0" baseline="0" noProof="0" dirty="0" err="1" smtClean="0">
                  <a:ln>
                    <a:noFill/>
                  </a:ln>
                  <a:solidFill>
                    <a:sysClr val="windowText" lastClr="000000"/>
                  </a:solidFill>
                  <a:effectLst/>
                  <a:uLnTx/>
                  <a:uFillTx/>
                  <a:latin typeface="Helvetica" pitchFamily="34" charset="0"/>
                  <a:cs typeface="Helvetica" pitchFamily="34" charset="0"/>
                </a:rPr>
                <a:t>onthly</a:t>
              </a:r>
              <a:r>
                <a:rPr kumimoji="0" lang="en-US" sz="28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 </a:t>
              </a:r>
              <a:r>
                <a:rPr lang="en-US" sz="2800" kern="0" dirty="0" smtClean="0">
                  <a:solidFill>
                    <a:sysClr val="windowText" lastClr="000000"/>
                  </a:solidFill>
                  <a:latin typeface="Helvetica" pitchFamily="34" charset="0"/>
                  <a:cs typeface="Helvetica" pitchFamily="34" charset="0"/>
                </a:rPr>
                <a:t>t</a:t>
              </a:r>
              <a:r>
                <a:rPr kumimoji="0" lang="en-US" sz="28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emp./</a:t>
              </a:r>
              <a:r>
                <a:rPr lang="en-US" sz="2800" kern="0" dirty="0">
                  <a:solidFill>
                    <a:sysClr val="windowText" lastClr="000000"/>
                  </a:solidFill>
                  <a:latin typeface="Helvetica" pitchFamily="34" charset="0"/>
                  <a:cs typeface="Helvetica" pitchFamily="34" charset="0"/>
                </a:rPr>
                <a:t>p</a:t>
              </a:r>
              <a:r>
                <a:rPr kumimoji="0" lang="en-US" sz="28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recip. grids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(1981- 2010)</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endParaRPr>
            </a:p>
          </p:txBody>
        </p:sp>
      </p:grpSp>
      <p:grpSp>
        <p:nvGrpSpPr>
          <p:cNvPr id="307" name="Group 306"/>
          <p:cNvGrpSpPr/>
          <p:nvPr/>
        </p:nvGrpSpPr>
        <p:grpSpPr>
          <a:xfrm>
            <a:off x="1371600" y="31884668"/>
            <a:ext cx="3089031" cy="2514600"/>
            <a:chOff x="1371600" y="32004000"/>
            <a:chExt cx="3089031" cy="2514600"/>
          </a:xfrm>
        </p:grpSpPr>
        <p:sp>
          <p:nvSpPr>
            <p:cNvPr id="238" name="Flowchart: Data 237"/>
            <p:cNvSpPr/>
            <p:nvPr/>
          </p:nvSpPr>
          <p:spPr>
            <a:xfrm>
              <a:off x="1371600" y="32004000"/>
              <a:ext cx="3089031" cy="2514600"/>
            </a:xfrm>
            <a:prstGeom prst="flowChartInputOutput">
              <a:avLst/>
            </a:prstGeom>
            <a:solidFill>
              <a:srgbClr val="ECF1C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239" name="TextBox 238"/>
            <p:cNvSpPr txBox="1"/>
            <p:nvPr/>
          </p:nvSpPr>
          <p:spPr>
            <a:xfrm>
              <a:off x="1764323" y="32271127"/>
              <a:ext cx="2337291" cy="1815882"/>
            </a:xfrm>
            <a:prstGeom prst="rect">
              <a:avLst/>
            </a:prstGeom>
            <a:noFill/>
          </p:spPr>
          <p:txBody>
            <a:bodyPr wrap="square" rtlCol="0">
              <a:spAutoFit/>
            </a:bodyPr>
            <a:lstStyle/>
            <a:p>
              <a:pPr algn="ctr"/>
              <a:r>
                <a:rPr lang="en-US" sz="2800" dirty="0" smtClean="0">
                  <a:latin typeface="Helvetica" pitchFamily="34" charset="0"/>
                  <a:cs typeface="Helvetica" pitchFamily="34" charset="0"/>
                </a:rPr>
                <a:t>NCDC daily temp./</a:t>
              </a:r>
              <a:r>
                <a:rPr lang="en-US" sz="2800" dirty="0" err="1" smtClean="0">
                  <a:latin typeface="Helvetica" pitchFamily="34" charset="0"/>
                  <a:cs typeface="Helvetica" pitchFamily="34" charset="0"/>
                </a:rPr>
                <a:t>precip</a:t>
              </a:r>
              <a:r>
                <a:rPr lang="en-US" sz="2800" dirty="0" smtClean="0">
                  <a:latin typeface="Helvetica" pitchFamily="34" charset="0"/>
                  <a:cs typeface="Helvetica" pitchFamily="34" charset="0"/>
                </a:rPr>
                <a:t>. (1981-2010,  100 stations)</a:t>
              </a:r>
              <a:endParaRPr lang="en-US" sz="2800" dirty="0">
                <a:latin typeface="Helvetica" pitchFamily="34" charset="0"/>
                <a:cs typeface="Helvetica" pitchFamily="34" charset="0"/>
              </a:endParaRPr>
            </a:p>
          </p:txBody>
        </p:sp>
      </p:grpSp>
      <p:cxnSp>
        <p:nvCxnSpPr>
          <p:cNvPr id="240" name="Straight Arrow Connector 239"/>
          <p:cNvCxnSpPr>
            <a:stCxn id="236" idx="5"/>
          </p:cNvCxnSpPr>
          <p:nvPr/>
        </p:nvCxnSpPr>
        <p:spPr>
          <a:xfrm>
            <a:off x="4151728" y="30284895"/>
            <a:ext cx="1334672" cy="0"/>
          </a:xfrm>
          <a:prstGeom prst="straightConnector1">
            <a:avLst/>
          </a:prstGeom>
          <a:noFill/>
          <a:ln w="63500" cap="flat" cmpd="sng" algn="ctr">
            <a:solidFill>
              <a:srgbClr val="4F81BD">
                <a:shade val="95000"/>
                <a:satMod val="105000"/>
              </a:srgbClr>
            </a:solidFill>
            <a:prstDash val="solid"/>
            <a:tailEnd type="arrow"/>
          </a:ln>
          <a:effectLst/>
        </p:spPr>
      </p:cxnSp>
      <p:cxnSp>
        <p:nvCxnSpPr>
          <p:cNvPr id="241" name="Straight Arrow Connector 240"/>
          <p:cNvCxnSpPr>
            <a:stCxn id="238" idx="5"/>
          </p:cNvCxnSpPr>
          <p:nvPr/>
        </p:nvCxnSpPr>
        <p:spPr>
          <a:xfrm flipV="1">
            <a:off x="4151728" y="33117677"/>
            <a:ext cx="1334672" cy="24291"/>
          </a:xfrm>
          <a:prstGeom prst="straightConnector1">
            <a:avLst/>
          </a:prstGeom>
          <a:noFill/>
          <a:ln w="63500" cap="flat" cmpd="sng" algn="ctr">
            <a:solidFill>
              <a:srgbClr val="4F81BD">
                <a:shade val="95000"/>
                <a:satMod val="105000"/>
              </a:srgbClr>
            </a:solidFill>
            <a:prstDash val="solid"/>
            <a:tailEnd type="arrow"/>
          </a:ln>
          <a:effectLst/>
        </p:spPr>
      </p:cxnSp>
      <p:sp>
        <p:nvSpPr>
          <p:cNvPr id="242" name="Flowchart: Process 241"/>
          <p:cNvSpPr/>
          <p:nvPr/>
        </p:nvSpPr>
        <p:spPr>
          <a:xfrm>
            <a:off x="5486400" y="29299123"/>
            <a:ext cx="3017520" cy="2011680"/>
          </a:xfrm>
          <a:prstGeom prst="flowChartProcess">
            <a:avLst/>
          </a:prstGeom>
          <a:solidFill>
            <a:srgbClr val="9BBB59">
              <a:lumMod val="60000"/>
              <a:lumOff val="40000"/>
            </a:srgbClr>
          </a:solidFill>
          <a:ln w="25400" cap="flat" cmpd="sng" algn="ctr">
            <a:solidFill>
              <a:srgbClr val="4F81BD">
                <a:shade val="50000"/>
              </a:srgbClr>
            </a:solidFill>
            <a:prstDash val="solid"/>
          </a:ln>
          <a:effectLst/>
        </p:spPr>
        <p:txBody>
          <a:bodyPr rtlCol="0" anchor="ctr"/>
          <a:lstStyle/>
          <a:p>
            <a:pPr algn="ctr" defTabSz="914400">
              <a:defRPr/>
            </a:pPr>
            <a:r>
              <a:rPr lang="en-US" sz="2400" kern="0" dirty="0" smtClean="0">
                <a:solidFill>
                  <a:sysClr val="windowText" lastClr="000000"/>
                </a:solidFill>
                <a:latin typeface="Helvetica" pitchFamily="34" charset="0"/>
                <a:cs typeface="Helvetica" pitchFamily="34" charset="0"/>
              </a:rPr>
              <a:t>Monthly </a:t>
            </a:r>
            <a:r>
              <a:rPr lang="en-US" sz="2400" kern="0" dirty="0" err="1" smtClean="0">
                <a:solidFill>
                  <a:sysClr val="windowText" lastClr="000000"/>
                </a:solidFill>
                <a:latin typeface="Helvetica" pitchFamily="34" charset="0"/>
                <a:cs typeface="Helvetica" pitchFamily="34" charset="0"/>
              </a:rPr>
              <a:t>tmin</a:t>
            </a:r>
            <a:r>
              <a:rPr lang="en-US" sz="2400" kern="0" dirty="0" smtClean="0">
                <a:solidFill>
                  <a:sysClr val="windowText" lastClr="000000"/>
                </a:solidFill>
                <a:latin typeface="Helvetica" pitchFamily="34" charset="0"/>
                <a:cs typeface="Helvetica" pitchFamily="34" charset="0"/>
              </a:rPr>
              <a:t>, </a:t>
            </a:r>
            <a:r>
              <a:rPr lang="en-US" sz="2400" kern="0" dirty="0" err="1" smtClean="0">
                <a:solidFill>
                  <a:sysClr val="windowText" lastClr="000000"/>
                </a:solidFill>
                <a:latin typeface="Helvetica" pitchFamily="34" charset="0"/>
                <a:cs typeface="Helvetica" pitchFamily="34" charset="0"/>
              </a:rPr>
              <a:t>tmax</a:t>
            </a:r>
            <a:r>
              <a:rPr lang="en-US" sz="2400" kern="0" dirty="0" smtClean="0">
                <a:solidFill>
                  <a:sysClr val="windowText" lastClr="000000"/>
                </a:solidFill>
                <a:latin typeface="Helvetica" pitchFamily="34" charset="0"/>
                <a:cs typeface="Helvetica" pitchFamily="34" charset="0"/>
              </a:rPr>
              <a:t>, </a:t>
            </a:r>
            <a:r>
              <a:rPr lang="en-US" sz="2400" kern="0" dirty="0" err="1" smtClean="0">
                <a:solidFill>
                  <a:sysClr val="windowText" lastClr="000000"/>
                </a:solidFill>
                <a:latin typeface="Helvetica" pitchFamily="34" charset="0"/>
                <a:cs typeface="Helvetica" pitchFamily="34" charset="0"/>
              </a:rPr>
              <a:t>precip</a:t>
            </a:r>
            <a:r>
              <a:rPr lang="en-US" sz="2400" kern="0" dirty="0" smtClean="0">
                <a:solidFill>
                  <a:sysClr val="windowText" lastClr="000000"/>
                </a:solidFill>
                <a:latin typeface="Helvetica" pitchFamily="34" charset="0"/>
                <a:cs typeface="Helvetica" pitchFamily="34" charset="0"/>
              </a:rPr>
              <a:t>. averages </a:t>
            </a:r>
            <a:r>
              <a:rPr lang="en-US" sz="2400" kern="0" dirty="0" smtClean="0">
                <a:solidFill>
                  <a:sysClr val="windowText" lastClr="000000"/>
                </a:solidFill>
                <a:latin typeface="Helvetica" pitchFamily="34" charset="0"/>
                <a:cs typeface="Helvetica" pitchFamily="34" charset="0"/>
              </a:rPr>
              <a:t>calculated to create 19 </a:t>
            </a:r>
            <a:r>
              <a:rPr lang="en-US" sz="2400" kern="0" dirty="0" smtClean="0">
                <a:solidFill>
                  <a:sysClr val="windowText" lastClr="000000"/>
                </a:solidFill>
                <a:latin typeface="Helvetica" pitchFamily="34" charset="0"/>
                <a:cs typeface="Helvetica" pitchFamily="34" charset="0"/>
              </a:rPr>
              <a:t>bioclimatic </a:t>
            </a:r>
            <a:r>
              <a:rPr lang="en-US" sz="2400" kern="0" dirty="0" smtClean="0">
                <a:solidFill>
                  <a:sysClr val="windowText" lastClr="000000"/>
                </a:solidFill>
                <a:latin typeface="Helvetica" pitchFamily="34" charset="0"/>
                <a:cs typeface="Helvetica" pitchFamily="34" charset="0"/>
              </a:rPr>
              <a:t>variables</a:t>
            </a:r>
            <a:r>
              <a:rPr lang="en-US" sz="2400" kern="0" baseline="30000" dirty="0" smtClean="0">
                <a:solidFill>
                  <a:sysClr val="windowText" lastClr="000000"/>
                </a:solidFill>
                <a:latin typeface="Helvetica" pitchFamily="34" charset="0"/>
                <a:cs typeface="Helvetica" pitchFamily="34" charset="0"/>
              </a:rPr>
              <a:t>5</a:t>
            </a:r>
            <a:endParaRPr kumimoji="0" lang="en-US" sz="2400" b="0" i="0" u="none" strike="noStrike" kern="0" cap="none" spc="0" normalizeH="0" baseline="30000" noProof="0" dirty="0" smtClean="0">
              <a:ln>
                <a:noFill/>
              </a:ln>
              <a:solidFill>
                <a:sysClr val="windowText" lastClr="000000"/>
              </a:solidFill>
              <a:effectLst/>
              <a:uLnTx/>
              <a:uFillTx/>
              <a:latin typeface="Helvetica" pitchFamily="34" charset="0"/>
              <a:ea typeface="+mn-ea"/>
              <a:cs typeface="Helvetica" pitchFamily="34" charset="0"/>
            </a:endParaRPr>
          </a:p>
        </p:txBody>
      </p:sp>
      <p:sp>
        <p:nvSpPr>
          <p:cNvPr id="243" name="Flowchart: Process 242"/>
          <p:cNvSpPr/>
          <p:nvPr/>
        </p:nvSpPr>
        <p:spPr>
          <a:xfrm>
            <a:off x="5486400" y="32198265"/>
            <a:ext cx="3017520" cy="2014306"/>
          </a:xfrm>
          <a:prstGeom prst="flowChartProcess">
            <a:avLst/>
          </a:prstGeom>
          <a:solidFill>
            <a:srgbClr val="9BBB59">
              <a:lumMod val="60000"/>
              <a:lumOff val="4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6 extreme temp./</a:t>
            </a:r>
            <a:r>
              <a:rPr kumimoji="0" lang="en-US" sz="2400" b="0" i="0" u="none" strike="noStrike" kern="0" cap="none" spc="0" normalizeH="0" baseline="0" noProof="0" dirty="0" err="1" smtClean="0">
                <a:ln>
                  <a:noFill/>
                </a:ln>
                <a:solidFill>
                  <a:sysClr val="windowText" lastClr="000000"/>
                </a:solidFill>
                <a:effectLst/>
                <a:uLnTx/>
                <a:uFillTx/>
                <a:latin typeface="Helvetica" pitchFamily="34" charset="0"/>
                <a:ea typeface="+mn-ea"/>
                <a:cs typeface="Helvetica" pitchFamily="34" charset="0"/>
              </a:rPr>
              <a:t>precip</a:t>
            </a:r>
            <a:r>
              <a:rPr kumimoji="0" lang="en-US" sz="24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 variables calculated; interpolated</a:t>
            </a:r>
            <a:r>
              <a:rPr kumimoji="0" lang="en-US" sz="2400" b="0" i="0" u="none" strike="noStrike" kern="0" cap="none" spc="0" normalizeH="0" noProof="0" dirty="0" smtClean="0">
                <a:ln>
                  <a:noFill/>
                </a:ln>
                <a:solidFill>
                  <a:sysClr val="windowText" lastClr="000000"/>
                </a:solidFill>
                <a:effectLst/>
                <a:uLnTx/>
                <a:uFillTx/>
                <a:latin typeface="Helvetica" pitchFamily="34" charset="0"/>
                <a:ea typeface="+mn-ea"/>
                <a:cs typeface="Helvetica" pitchFamily="34" charset="0"/>
              </a:rPr>
              <a:t> using ordinary </a:t>
            </a:r>
            <a:r>
              <a:rPr kumimoji="0" lang="en-US" sz="2400" b="0" i="0" u="none" strike="noStrike" kern="0" cap="none" spc="0" normalizeH="0" noProof="0" dirty="0" err="1" smtClean="0">
                <a:ln>
                  <a:noFill/>
                </a:ln>
                <a:solidFill>
                  <a:sysClr val="windowText" lastClr="000000"/>
                </a:solidFill>
                <a:effectLst/>
                <a:uLnTx/>
                <a:uFillTx/>
                <a:latin typeface="Helvetica" pitchFamily="34" charset="0"/>
                <a:ea typeface="+mn-ea"/>
                <a:cs typeface="Helvetica" pitchFamily="34" charset="0"/>
              </a:rPr>
              <a:t>kriging</a:t>
            </a:r>
            <a:endParaRPr kumimoji="0" lang="en-US" sz="24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endParaRPr>
          </a:p>
        </p:txBody>
      </p:sp>
      <p:grpSp>
        <p:nvGrpSpPr>
          <p:cNvPr id="244" name="Group 243"/>
          <p:cNvGrpSpPr/>
          <p:nvPr/>
        </p:nvGrpSpPr>
        <p:grpSpPr>
          <a:xfrm>
            <a:off x="1371600" y="34590195"/>
            <a:ext cx="3089031" cy="2514600"/>
            <a:chOff x="625718" y="6248400"/>
            <a:chExt cx="3089031" cy="2514600"/>
          </a:xfrm>
          <a:solidFill>
            <a:srgbClr val="ECF1C1"/>
          </a:solidFill>
        </p:grpSpPr>
        <p:sp>
          <p:nvSpPr>
            <p:cNvPr id="245" name="Flowchart: Data 244"/>
            <p:cNvSpPr/>
            <p:nvPr/>
          </p:nvSpPr>
          <p:spPr>
            <a:xfrm>
              <a:off x="625718" y="6248400"/>
              <a:ext cx="3089031" cy="2514600"/>
            </a:xfrm>
            <a:prstGeom prst="flowChartInputOutput">
              <a:avLst/>
            </a:prstGeom>
            <a:grp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endParaRPr>
            </a:p>
          </p:txBody>
        </p:sp>
        <p:sp>
          <p:nvSpPr>
            <p:cNvPr id="246" name="TextBox 245"/>
            <p:cNvSpPr txBox="1"/>
            <p:nvPr/>
          </p:nvSpPr>
          <p:spPr>
            <a:xfrm>
              <a:off x="939309" y="6440031"/>
              <a:ext cx="2337291" cy="224676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 IBTrACS</a:t>
              </a:r>
              <a:r>
                <a:rPr lang="en-US" sz="2800" kern="0" baseline="30000" noProof="0" dirty="0" smtClean="0">
                  <a:solidFill>
                    <a:sysClr val="windowText" lastClr="000000"/>
                  </a:solidFill>
                  <a:latin typeface="Helvetica" pitchFamily="34" charset="0"/>
                  <a:cs typeface="Helvetica" pitchFamily="34" charset="0"/>
                </a:rPr>
                <a:t>4</a:t>
              </a:r>
              <a:endParaRPr kumimoji="0" lang="en-US" sz="2800" b="0" i="0" u="none" strike="noStrike" kern="0" cap="none" spc="0" normalizeH="0" baseline="30000" noProof="0" dirty="0" smtClean="0">
                <a:ln>
                  <a:noFill/>
                </a:ln>
                <a:solidFill>
                  <a:sysClr val="windowText" lastClr="000000"/>
                </a:solidFill>
                <a:effectLst/>
                <a:uLnTx/>
                <a:uFillTx/>
                <a:latin typeface="Helvetica" pitchFamily="34" charset="0"/>
                <a:cs typeface="Helvetica"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2800" kern="0" dirty="0">
                  <a:solidFill>
                    <a:sysClr val="windowText" lastClr="000000"/>
                  </a:solidFill>
                  <a:latin typeface="Helvetica" pitchFamily="34" charset="0"/>
                  <a:cs typeface="Helvetica" pitchFamily="34" charset="0"/>
                </a:rPr>
                <a:t>t</a:t>
              </a:r>
              <a:r>
                <a:rPr kumimoji="0" lang="en-US" sz="2800" b="0" i="0" u="none" strike="noStrike" kern="0" cap="none" spc="0" normalizeH="0" baseline="0" noProof="0" dirty="0" err="1" smtClean="0">
                  <a:ln>
                    <a:noFill/>
                  </a:ln>
                  <a:solidFill>
                    <a:sysClr val="windowText" lastClr="000000"/>
                  </a:solidFill>
                  <a:effectLst/>
                  <a:uLnTx/>
                  <a:uFillTx/>
                  <a:latin typeface="Helvetica" pitchFamily="34" charset="0"/>
                  <a:cs typeface="Helvetica" pitchFamily="34" charset="0"/>
                </a:rPr>
                <a:t>ropical</a:t>
              </a:r>
              <a:r>
                <a:rPr kumimoji="0" lang="en-US" sz="28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 cyclone dataset (1900-2010)</a:t>
              </a:r>
            </a:p>
          </p:txBody>
        </p:sp>
      </p:grpSp>
      <p:cxnSp>
        <p:nvCxnSpPr>
          <p:cNvPr id="247" name="Straight Arrow Connector 246"/>
          <p:cNvCxnSpPr>
            <a:stCxn id="245" idx="5"/>
          </p:cNvCxnSpPr>
          <p:nvPr/>
        </p:nvCxnSpPr>
        <p:spPr>
          <a:xfrm flipV="1">
            <a:off x="4151728" y="35847069"/>
            <a:ext cx="1334672" cy="426"/>
          </a:xfrm>
          <a:prstGeom prst="straightConnector1">
            <a:avLst/>
          </a:prstGeom>
          <a:noFill/>
          <a:ln w="63500" cap="flat" cmpd="sng" algn="ctr">
            <a:solidFill>
              <a:srgbClr val="4F81BD">
                <a:shade val="95000"/>
                <a:satMod val="105000"/>
              </a:srgbClr>
            </a:solidFill>
            <a:prstDash val="solid"/>
            <a:tailEnd type="arrow"/>
          </a:ln>
          <a:effectLst/>
        </p:spPr>
      </p:cxnSp>
      <p:sp>
        <p:nvSpPr>
          <p:cNvPr id="248" name="Flowchart: Process 247"/>
          <p:cNvSpPr/>
          <p:nvPr/>
        </p:nvSpPr>
        <p:spPr>
          <a:xfrm>
            <a:off x="5486399" y="35085066"/>
            <a:ext cx="3017520" cy="2011680"/>
          </a:xfrm>
          <a:prstGeom prst="flowChartProcess">
            <a:avLst/>
          </a:prstGeom>
          <a:solidFill>
            <a:srgbClr val="9BBB59">
              <a:lumMod val="60000"/>
              <a:lumOff val="40000"/>
            </a:srgbClr>
          </a:solidFill>
          <a:ln w="25400" cap="flat" cmpd="sng" algn="ctr">
            <a:solidFill>
              <a:srgbClr val="4F81BD">
                <a:shade val="50000"/>
              </a:srgbClr>
            </a:solidFill>
            <a:prstDash val="solid"/>
          </a:ln>
          <a:effectLst/>
        </p:spPr>
        <p:txBody>
          <a:bodyPr rtlCol="0" anchor="ctr"/>
          <a:lstStyle/>
          <a:p>
            <a:pPr lvl="0" algn="ctr" defTabSz="914400">
              <a:defRPr/>
            </a:pPr>
            <a:r>
              <a:rPr kumimoji="0" lang="en-US" sz="2400" b="0" i="0" u="none" strike="noStrike" kern="0" cap="none" spc="0" normalizeH="0" baseline="0" noProof="0" dirty="0" smtClean="0">
                <a:ln>
                  <a:noFill/>
                </a:ln>
                <a:solidFill>
                  <a:prstClr val="black"/>
                </a:solidFill>
                <a:effectLst/>
                <a:uLnTx/>
                <a:uFillTx/>
                <a:latin typeface="Helvetica" pitchFamily="34" charset="0"/>
                <a:ea typeface="+mn-ea"/>
                <a:cs typeface="Helvetica" pitchFamily="34" charset="0"/>
              </a:rPr>
              <a:t>Tropical storm and hurricane variables created</a:t>
            </a:r>
            <a:endPar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endParaRPr>
          </a:p>
        </p:txBody>
      </p:sp>
      <p:sp>
        <p:nvSpPr>
          <p:cNvPr id="250" name="Flowchart: Alternate Process 249"/>
          <p:cNvSpPr/>
          <p:nvPr/>
        </p:nvSpPr>
        <p:spPr>
          <a:xfrm>
            <a:off x="9601200" y="33967677"/>
            <a:ext cx="5515708" cy="3318010"/>
          </a:xfrm>
          <a:prstGeom prst="flowChartAlternateProcess">
            <a:avLst/>
          </a:prstGeom>
          <a:solidFill>
            <a:srgbClr val="4F81B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8 “extreme” variables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Daily extreme max. temp., 1-year return</a:t>
            </a:r>
            <a:endParaRPr kumimoji="0" lang="en-US" sz="2200" b="0" i="0" u="none" strike="noStrike" kern="0" cap="none" spc="0" normalizeH="0" baseline="30000" noProof="0" dirty="0" smtClean="0">
              <a:ln>
                <a:noFill/>
              </a:ln>
              <a:solidFill>
                <a:sysClr val="windowText" lastClr="000000"/>
              </a:solidFill>
              <a:effectLst/>
              <a:uLnTx/>
              <a:uFillTx/>
              <a:latin typeface="Helvetica" pitchFamily="34" charset="0"/>
              <a:cs typeface="Helvetica" pitchFamily="34" charset="0"/>
            </a:endParaRPr>
          </a:p>
          <a:p>
            <a:pPr algn="ctr" defTabSz="914400">
              <a:defRPr/>
            </a:pPr>
            <a:r>
              <a:rPr kumimoji="0" lang="en-US" sz="22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Daily extreme min. temp., 1-year return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Mean annual max. diurnal temp. range</a:t>
            </a:r>
          </a:p>
          <a:p>
            <a:pPr algn="ctr" defTabSz="914400">
              <a:defRPr/>
            </a:pPr>
            <a:r>
              <a:rPr kumimoji="0" lang="en-US" sz="22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1-day </a:t>
            </a:r>
            <a:r>
              <a:rPr kumimoji="0" lang="en-US" sz="2200" b="0" i="0" u="none" strike="noStrike" kern="0" cap="none" spc="0" normalizeH="0" baseline="0" noProof="0" dirty="0" err="1" smtClean="0">
                <a:ln>
                  <a:noFill/>
                </a:ln>
                <a:solidFill>
                  <a:sysClr val="windowText" lastClr="000000"/>
                </a:solidFill>
                <a:effectLst/>
                <a:uLnTx/>
                <a:uFillTx/>
                <a:latin typeface="Helvetica" pitchFamily="34" charset="0"/>
                <a:cs typeface="Helvetica" pitchFamily="34" charset="0"/>
              </a:rPr>
              <a:t>precip</a:t>
            </a:r>
            <a:r>
              <a:rPr kumimoji="0" lang="en-US" sz="22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 event, 1-year return</a:t>
            </a:r>
          </a:p>
          <a:p>
            <a:pPr algn="ctr" defTabSz="914400">
              <a:defRPr/>
            </a:pPr>
            <a:r>
              <a:rPr kumimoji="0" lang="en-US" sz="22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7-day </a:t>
            </a:r>
            <a:r>
              <a:rPr kumimoji="0" lang="en-US" sz="2200" b="0" i="0" u="none" strike="noStrike" kern="0" cap="none" spc="0" normalizeH="0" baseline="0" noProof="0" dirty="0" err="1" smtClean="0">
                <a:ln>
                  <a:noFill/>
                </a:ln>
                <a:solidFill>
                  <a:sysClr val="windowText" lastClr="000000"/>
                </a:solidFill>
                <a:effectLst/>
                <a:uLnTx/>
                <a:uFillTx/>
                <a:latin typeface="Helvetica" pitchFamily="34" charset="0"/>
                <a:cs typeface="Helvetica" pitchFamily="34" charset="0"/>
              </a:rPr>
              <a:t>precip</a:t>
            </a:r>
            <a:r>
              <a:rPr kumimoji="0" lang="en-US" sz="22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 event, 1-year return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Mean annual # of </a:t>
            </a:r>
            <a:r>
              <a:rPr kumimoji="0" lang="en-US" sz="2200" b="0" i="0" u="none" strike="noStrike" kern="0" cap="none" spc="0" normalizeH="0" baseline="0" noProof="0" dirty="0" err="1" smtClean="0">
                <a:ln>
                  <a:noFill/>
                </a:ln>
                <a:solidFill>
                  <a:sysClr val="windowText" lastClr="000000"/>
                </a:solidFill>
                <a:effectLst/>
                <a:uLnTx/>
                <a:uFillTx/>
                <a:latin typeface="Helvetica" pitchFamily="34" charset="0"/>
                <a:cs typeface="Helvetica" pitchFamily="34" charset="0"/>
              </a:rPr>
              <a:t>precip</a:t>
            </a:r>
            <a:r>
              <a:rPr kumimoji="0" lang="en-US" sz="22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 days &gt;=50 mm</a:t>
            </a:r>
          </a:p>
          <a:p>
            <a:pPr algn="ctr" defTabSz="914400">
              <a:defRPr/>
            </a:pPr>
            <a:r>
              <a:rPr kumimoji="0" lang="en-US" sz="22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Tropical storms (total # within 40km)</a:t>
            </a:r>
          </a:p>
          <a:p>
            <a:pPr algn="ctr" defTabSz="914400">
              <a:defRPr/>
            </a:pPr>
            <a:r>
              <a:rPr kumimoji="0" lang="en-US" sz="2200" b="0" i="0" u="none" strike="noStrike" kern="0" cap="none" spc="0" normalizeH="0" baseline="0" noProof="0" dirty="0" smtClean="0">
                <a:ln>
                  <a:noFill/>
                </a:ln>
                <a:solidFill>
                  <a:sysClr val="windowText" lastClr="000000"/>
                </a:solidFill>
                <a:effectLst/>
                <a:uLnTx/>
                <a:uFillTx/>
                <a:latin typeface="Helvetica" pitchFamily="34" charset="0"/>
                <a:cs typeface="Helvetica" pitchFamily="34" charset="0"/>
              </a:rPr>
              <a:t>Hurricanes (total # within 40km)</a:t>
            </a:r>
            <a:endParaRPr lang="en-US" sz="2200" kern="0" dirty="0">
              <a:solidFill>
                <a:sysClr val="windowText" lastClr="000000"/>
              </a:solidFill>
              <a:latin typeface="Helvetica" pitchFamily="34" charset="0"/>
              <a:cs typeface="Helvetica" pitchFamily="34" charset="0"/>
            </a:endParaRPr>
          </a:p>
        </p:txBody>
      </p:sp>
      <p:cxnSp>
        <p:nvCxnSpPr>
          <p:cNvPr id="251" name="Straight Arrow Connector 250"/>
          <p:cNvCxnSpPr>
            <a:stCxn id="242" idx="3"/>
            <a:endCxn id="249" idx="1"/>
          </p:cNvCxnSpPr>
          <p:nvPr/>
        </p:nvCxnSpPr>
        <p:spPr>
          <a:xfrm>
            <a:off x="8503920" y="30304963"/>
            <a:ext cx="1097280" cy="98011"/>
          </a:xfrm>
          <a:prstGeom prst="straightConnector1">
            <a:avLst/>
          </a:prstGeom>
          <a:noFill/>
          <a:ln w="63500" cap="flat" cmpd="sng" algn="ctr">
            <a:solidFill>
              <a:srgbClr val="4F81BD">
                <a:shade val="95000"/>
                <a:satMod val="105000"/>
              </a:srgbClr>
            </a:solidFill>
            <a:prstDash val="solid"/>
            <a:tailEnd type="arrow"/>
          </a:ln>
          <a:effectLst/>
        </p:spPr>
      </p:cxnSp>
      <p:cxnSp>
        <p:nvCxnSpPr>
          <p:cNvPr id="252" name="Straight Arrow Connector 251"/>
          <p:cNvCxnSpPr>
            <a:stCxn id="243" idx="3"/>
          </p:cNvCxnSpPr>
          <p:nvPr/>
        </p:nvCxnSpPr>
        <p:spPr>
          <a:xfrm>
            <a:off x="8503920" y="33205418"/>
            <a:ext cx="1097280" cy="1576408"/>
          </a:xfrm>
          <a:prstGeom prst="straightConnector1">
            <a:avLst/>
          </a:prstGeom>
          <a:noFill/>
          <a:ln w="63500" cap="flat" cmpd="sng" algn="ctr">
            <a:solidFill>
              <a:srgbClr val="4F81BD">
                <a:shade val="95000"/>
                <a:satMod val="105000"/>
              </a:srgbClr>
            </a:solidFill>
            <a:prstDash val="solid"/>
            <a:tailEnd type="arrow"/>
          </a:ln>
          <a:effectLst/>
        </p:spPr>
      </p:cxnSp>
      <p:cxnSp>
        <p:nvCxnSpPr>
          <p:cNvPr id="253" name="Straight Arrow Connector 252"/>
          <p:cNvCxnSpPr>
            <a:stCxn id="248" idx="3"/>
          </p:cNvCxnSpPr>
          <p:nvPr/>
        </p:nvCxnSpPr>
        <p:spPr>
          <a:xfrm flipV="1">
            <a:off x="8503919" y="35734070"/>
            <a:ext cx="1097282" cy="356836"/>
          </a:xfrm>
          <a:prstGeom prst="straightConnector1">
            <a:avLst/>
          </a:prstGeom>
          <a:noFill/>
          <a:ln w="63500" cap="flat" cmpd="sng" algn="ctr">
            <a:solidFill>
              <a:srgbClr val="4F81BD">
                <a:shade val="95000"/>
                <a:satMod val="105000"/>
              </a:srgbClr>
            </a:solidFill>
            <a:prstDash val="solid"/>
            <a:tailEnd type="arrow"/>
          </a:ln>
          <a:effectLst/>
        </p:spPr>
      </p:cxnSp>
      <p:sp>
        <p:nvSpPr>
          <p:cNvPr id="254" name="Flowchart: Process 253"/>
          <p:cNvSpPr/>
          <p:nvPr/>
        </p:nvSpPr>
        <p:spPr>
          <a:xfrm>
            <a:off x="26046479" y="29141468"/>
            <a:ext cx="3228242" cy="1524000"/>
          </a:xfrm>
          <a:prstGeom prst="flowChartProcess">
            <a:avLst/>
          </a:prstGeom>
          <a:solidFill>
            <a:srgbClr val="FFCC99"/>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“means” </a:t>
            </a:r>
            <a:r>
              <a:rPr kumimoji="0" lang="en-US" sz="24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model (“default”); 100% of data (n=1)</a:t>
            </a:r>
          </a:p>
        </p:txBody>
      </p:sp>
      <p:sp>
        <p:nvSpPr>
          <p:cNvPr id="255" name="Flowchart: Process 254"/>
          <p:cNvSpPr/>
          <p:nvPr/>
        </p:nvSpPr>
        <p:spPr>
          <a:xfrm>
            <a:off x="16031308" y="33430017"/>
            <a:ext cx="3171092" cy="1857153"/>
          </a:xfrm>
          <a:prstGeom prst="flowChartProcess">
            <a:avLst/>
          </a:prstGeom>
          <a:solidFill>
            <a:srgbClr val="EADBF5"/>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a:t>
            </a:r>
            <a:r>
              <a:rPr kumimoji="0" lang="en-US" sz="2400" b="0" i="0" u="none" strike="noStrike" kern="0" cap="none" spc="0" normalizeH="0" baseline="0" noProof="0" dirty="0" err="1" smtClean="0">
                <a:ln>
                  <a:noFill/>
                </a:ln>
                <a:solidFill>
                  <a:sysClr val="windowText" lastClr="000000"/>
                </a:solidFill>
                <a:effectLst/>
                <a:uLnTx/>
                <a:uFillTx/>
                <a:latin typeface="Helvetica" pitchFamily="34" charset="0"/>
                <a:ea typeface="+mn-ea"/>
                <a:cs typeface="Helvetica" pitchFamily="34" charset="0"/>
              </a:rPr>
              <a:t>means+extremes</a:t>
            </a:r>
            <a:r>
              <a:rPr kumimoji="0" lang="en-US" sz="24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 models created with all 16 variables</a:t>
            </a:r>
          </a:p>
        </p:txBody>
      </p:sp>
      <p:cxnSp>
        <p:nvCxnSpPr>
          <p:cNvPr id="256" name="Straight Arrow Connector 255"/>
          <p:cNvCxnSpPr>
            <a:stCxn id="255" idx="3"/>
            <a:endCxn id="257" idx="1"/>
          </p:cNvCxnSpPr>
          <p:nvPr/>
        </p:nvCxnSpPr>
        <p:spPr>
          <a:xfrm>
            <a:off x="19202400" y="34358594"/>
            <a:ext cx="512809" cy="1"/>
          </a:xfrm>
          <a:prstGeom prst="straightConnector1">
            <a:avLst/>
          </a:prstGeom>
          <a:noFill/>
          <a:ln w="63500" cap="flat" cmpd="sng" algn="ctr">
            <a:solidFill>
              <a:srgbClr val="7030A0"/>
            </a:solidFill>
            <a:prstDash val="solid"/>
            <a:tailEnd type="arrow"/>
          </a:ln>
          <a:effectLst/>
        </p:spPr>
      </p:cxnSp>
      <p:sp>
        <p:nvSpPr>
          <p:cNvPr id="257" name="Flowchart: Decision 256"/>
          <p:cNvSpPr/>
          <p:nvPr/>
        </p:nvSpPr>
        <p:spPr>
          <a:xfrm>
            <a:off x="19715209" y="33256268"/>
            <a:ext cx="3962400" cy="2204653"/>
          </a:xfrm>
          <a:prstGeom prst="flowChartDecision">
            <a:avLst/>
          </a:prstGeom>
          <a:solidFill>
            <a:schemeClr val="accent5">
              <a:lumMod val="40000"/>
              <a:lumOff val="60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8 most important variables selected</a:t>
            </a:r>
          </a:p>
        </p:txBody>
      </p:sp>
      <p:sp>
        <p:nvSpPr>
          <p:cNvPr id="258" name="Flowchart: Process 257"/>
          <p:cNvSpPr/>
          <p:nvPr/>
        </p:nvSpPr>
        <p:spPr>
          <a:xfrm>
            <a:off x="26060400" y="34627868"/>
            <a:ext cx="3176221" cy="1524000"/>
          </a:xfrm>
          <a:prstGeom prst="flowChartProcess">
            <a:avLst/>
          </a:prstGeom>
          <a:solidFill>
            <a:srgbClr val="D5B8EA"/>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a:t>
            </a:r>
            <a:r>
              <a:rPr kumimoji="0" lang="en-US" sz="2400" b="1" i="0" u="none" strike="noStrike" kern="0" cap="none" spc="0" normalizeH="0" baseline="0" noProof="0" dirty="0" err="1" smtClean="0">
                <a:ln>
                  <a:noFill/>
                </a:ln>
                <a:solidFill>
                  <a:sysClr val="windowText" lastClr="000000"/>
                </a:solidFill>
                <a:effectLst/>
                <a:uLnTx/>
                <a:uFillTx/>
                <a:latin typeface="Helvetica" pitchFamily="34" charset="0"/>
                <a:ea typeface="+mn-ea"/>
                <a:cs typeface="Helvetica" pitchFamily="34" charset="0"/>
              </a:rPr>
              <a:t>means+extremes</a:t>
            </a:r>
            <a:r>
              <a:rPr kumimoji="0" lang="en-US" sz="2400" b="1"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 </a:t>
            </a:r>
            <a:r>
              <a:rPr kumimoji="0" lang="en-US" sz="24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models, with 75/25 training/testing split   (n = 100)</a:t>
            </a:r>
          </a:p>
        </p:txBody>
      </p:sp>
      <p:cxnSp>
        <p:nvCxnSpPr>
          <p:cNvPr id="259" name="Straight Arrow Connector 258"/>
          <p:cNvCxnSpPr>
            <a:stCxn id="257" idx="3"/>
            <a:endCxn id="326" idx="1"/>
          </p:cNvCxnSpPr>
          <p:nvPr/>
        </p:nvCxnSpPr>
        <p:spPr>
          <a:xfrm>
            <a:off x="23677609" y="34358595"/>
            <a:ext cx="341359" cy="88000"/>
          </a:xfrm>
          <a:prstGeom prst="straightConnector1">
            <a:avLst/>
          </a:prstGeom>
          <a:noFill/>
          <a:ln w="63500" cap="flat" cmpd="sng" algn="ctr">
            <a:solidFill>
              <a:srgbClr val="7030A0"/>
            </a:solidFill>
            <a:prstDash val="solid"/>
            <a:tailEnd type="arrow"/>
          </a:ln>
          <a:effectLst/>
        </p:spPr>
      </p:cxnSp>
      <p:cxnSp>
        <p:nvCxnSpPr>
          <p:cNvPr id="263" name="Straight Arrow Connector 262"/>
          <p:cNvCxnSpPr>
            <a:stCxn id="324" idx="3"/>
            <a:endCxn id="254" idx="1"/>
          </p:cNvCxnSpPr>
          <p:nvPr/>
        </p:nvCxnSpPr>
        <p:spPr>
          <a:xfrm flipV="1">
            <a:off x="20902246" y="29903468"/>
            <a:ext cx="5144233" cy="770433"/>
          </a:xfrm>
          <a:prstGeom prst="straightConnector1">
            <a:avLst/>
          </a:prstGeom>
          <a:noFill/>
          <a:ln w="63500" cap="flat" cmpd="sng" algn="ctr">
            <a:solidFill>
              <a:srgbClr val="FF6600"/>
            </a:solidFill>
            <a:prstDash val="solid"/>
            <a:tailEnd type="arrow"/>
          </a:ln>
          <a:effectLst/>
        </p:spPr>
      </p:cxnSp>
      <p:cxnSp>
        <p:nvCxnSpPr>
          <p:cNvPr id="264" name="Straight Arrow Connector 263"/>
          <p:cNvCxnSpPr>
            <a:endCxn id="255" idx="0"/>
          </p:cNvCxnSpPr>
          <p:nvPr/>
        </p:nvCxnSpPr>
        <p:spPr>
          <a:xfrm>
            <a:off x="17438077" y="32701147"/>
            <a:ext cx="178777" cy="728870"/>
          </a:xfrm>
          <a:prstGeom prst="straightConnector1">
            <a:avLst/>
          </a:prstGeom>
          <a:noFill/>
          <a:ln w="63500" cap="flat" cmpd="sng" algn="ctr">
            <a:solidFill>
              <a:srgbClr val="7030A0"/>
            </a:solidFill>
            <a:prstDash val="solid"/>
            <a:tailEnd type="arrow"/>
          </a:ln>
          <a:effectLst/>
        </p:spPr>
      </p:cxnSp>
      <p:sp>
        <p:nvSpPr>
          <p:cNvPr id="266" name="Flowchart: Process 265"/>
          <p:cNvSpPr/>
          <p:nvPr/>
        </p:nvSpPr>
        <p:spPr>
          <a:xfrm>
            <a:off x="26060400" y="32799068"/>
            <a:ext cx="3200400" cy="1524000"/>
          </a:xfrm>
          <a:prstGeom prst="flowChartProcess">
            <a:avLst/>
          </a:prstGeom>
          <a:solidFill>
            <a:srgbClr val="D5B8EA"/>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a:t>
            </a:r>
            <a:r>
              <a:rPr kumimoji="0" lang="en-US" sz="2400" b="1" i="0" u="none" strike="noStrike" kern="0" cap="none" spc="0" normalizeH="0" baseline="0" noProof="0" dirty="0" err="1" smtClean="0">
                <a:ln>
                  <a:noFill/>
                </a:ln>
                <a:solidFill>
                  <a:sysClr val="windowText" lastClr="000000"/>
                </a:solidFill>
                <a:effectLst/>
                <a:uLnTx/>
                <a:uFillTx/>
                <a:latin typeface="Helvetica" pitchFamily="34" charset="0"/>
                <a:ea typeface="+mn-ea"/>
                <a:cs typeface="Helvetica" pitchFamily="34" charset="0"/>
              </a:rPr>
              <a:t>means+extremes</a:t>
            </a:r>
            <a:r>
              <a:rPr kumimoji="0" lang="en-US" sz="2400" b="1"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 </a:t>
            </a:r>
            <a:r>
              <a:rPr kumimoji="0" lang="en-US" sz="240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(“default”)</a:t>
            </a:r>
            <a:r>
              <a:rPr kumimoji="0" lang="en-US" sz="2400" b="1"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 </a:t>
            </a:r>
            <a:r>
              <a:rPr kumimoji="0" lang="en-US" sz="24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with 100% of data</a:t>
            </a:r>
            <a:r>
              <a:rPr kumimoji="0" lang="en-US" sz="2400" b="0" i="0" u="none" strike="noStrike" kern="0" cap="none" spc="0" normalizeH="0" noProof="0" dirty="0" smtClean="0">
                <a:ln>
                  <a:noFill/>
                </a:ln>
                <a:solidFill>
                  <a:sysClr val="windowText" lastClr="000000"/>
                </a:solidFill>
                <a:effectLst/>
                <a:uLnTx/>
                <a:uFillTx/>
                <a:latin typeface="Helvetica" pitchFamily="34" charset="0"/>
                <a:ea typeface="+mn-ea"/>
                <a:cs typeface="Helvetica" pitchFamily="34" charset="0"/>
              </a:rPr>
              <a:t> </a:t>
            </a:r>
            <a:r>
              <a:rPr kumimoji="0" lang="en-US" sz="24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(n=1)</a:t>
            </a:r>
          </a:p>
        </p:txBody>
      </p:sp>
      <p:sp>
        <p:nvSpPr>
          <p:cNvPr id="267" name="Flowchart: Process 266"/>
          <p:cNvSpPr/>
          <p:nvPr/>
        </p:nvSpPr>
        <p:spPr>
          <a:xfrm>
            <a:off x="26060400" y="30970268"/>
            <a:ext cx="3228242" cy="1524000"/>
          </a:xfrm>
          <a:prstGeom prst="flowChartProcess">
            <a:avLst/>
          </a:prstGeom>
          <a:solidFill>
            <a:srgbClr val="FFCC99"/>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“means” </a:t>
            </a:r>
            <a:r>
              <a:rPr kumimoji="0" lang="en-US" sz="24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models,  with 75/25 training/testing split  (n = 100)</a:t>
            </a:r>
          </a:p>
        </p:txBody>
      </p:sp>
      <p:cxnSp>
        <p:nvCxnSpPr>
          <p:cNvPr id="268" name="Straight Arrow Connector 267"/>
          <p:cNvCxnSpPr>
            <a:stCxn id="324" idx="3"/>
            <a:endCxn id="267" idx="1"/>
          </p:cNvCxnSpPr>
          <p:nvPr/>
        </p:nvCxnSpPr>
        <p:spPr>
          <a:xfrm>
            <a:off x="20902246" y="30673901"/>
            <a:ext cx="5158154" cy="1058367"/>
          </a:xfrm>
          <a:prstGeom prst="straightConnector1">
            <a:avLst/>
          </a:prstGeom>
          <a:noFill/>
          <a:ln w="63500" cap="flat" cmpd="sng" algn="ctr">
            <a:solidFill>
              <a:srgbClr val="FF6600"/>
            </a:solidFill>
            <a:prstDash val="solid"/>
            <a:tailEnd type="arrow"/>
          </a:ln>
          <a:effectLst/>
        </p:spPr>
      </p:cxnSp>
      <p:cxnSp>
        <p:nvCxnSpPr>
          <p:cNvPr id="269" name="Straight Arrow Connector 268"/>
          <p:cNvCxnSpPr/>
          <p:nvPr/>
        </p:nvCxnSpPr>
        <p:spPr>
          <a:xfrm>
            <a:off x="25718814" y="34639483"/>
            <a:ext cx="341587" cy="223829"/>
          </a:xfrm>
          <a:prstGeom prst="straightConnector1">
            <a:avLst/>
          </a:prstGeom>
          <a:noFill/>
          <a:ln w="63500" cap="flat" cmpd="sng" algn="ctr">
            <a:solidFill>
              <a:srgbClr val="7030A0"/>
            </a:solidFill>
            <a:prstDash val="solid"/>
            <a:tailEnd type="arrow"/>
          </a:ln>
          <a:effectLst/>
        </p:spPr>
      </p:cxnSp>
      <p:cxnSp>
        <p:nvCxnSpPr>
          <p:cNvPr id="270" name="Straight Connector 269"/>
          <p:cNvCxnSpPr/>
          <p:nvPr/>
        </p:nvCxnSpPr>
        <p:spPr>
          <a:xfrm>
            <a:off x="14630400" y="30176212"/>
            <a:ext cx="838200" cy="829638"/>
          </a:xfrm>
          <a:prstGeom prst="line">
            <a:avLst/>
          </a:prstGeom>
          <a:noFill/>
          <a:ln w="63500" cap="flat" cmpd="sng" algn="ctr">
            <a:solidFill>
              <a:srgbClr val="FF6600"/>
            </a:solidFill>
            <a:prstDash val="solid"/>
          </a:ln>
          <a:effectLst/>
        </p:spPr>
      </p:cxnSp>
      <p:cxnSp>
        <p:nvCxnSpPr>
          <p:cNvPr id="271" name="Straight Connector 270"/>
          <p:cNvCxnSpPr/>
          <p:nvPr/>
        </p:nvCxnSpPr>
        <p:spPr>
          <a:xfrm flipV="1">
            <a:off x="14630400" y="31005851"/>
            <a:ext cx="1058007" cy="1380083"/>
          </a:xfrm>
          <a:prstGeom prst="line">
            <a:avLst/>
          </a:prstGeom>
          <a:noFill/>
          <a:ln w="63500" cap="flat" cmpd="sng" algn="ctr">
            <a:solidFill>
              <a:srgbClr val="FF6600"/>
            </a:solidFill>
            <a:prstDash val="solid"/>
          </a:ln>
          <a:effectLst/>
        </p:spPr>
      </p:cxnSp>
      <p:cxnSp>
        <p:nvCxnSpPr>
          <p:cNvPr id="272" name="Straight Arrow Connector 271"/>
          <p:cNvCxnSpPr>
            <a:endCxn id="324" idx="1"/>
          </p:cNvCxnSpPr>
          <p:nvPr/>
        </p:nvCxnSpPr>
        <p:spPr>
          <a:xfrm flipV="1">
            <a:off x="15636698" y="30673901"/>
            <a:ext cx="3565702" cy="411569"/>
          </a:xfrm>
          <a:prstGeom prst="straightConnector1">
            <a:avLst/>
          </a:prstGeom>
          <a:noFill/>
          <a:ln w="63500" cap="flat" cmpd="sng" algn="ctr">
            <a:solidFill>
              <a:srgbClr val="FF6600"/>
            </a:solidFill>
            <a:prstDash val="solid"/>
            <a:tailEnd type="arrow"/>
          </a:ln>
          <a:effectLst/>
        </p:spPr>
      </p:cxnSp>
      <p:cxnSp>
        <p:nvCxnSpPr>
          <p:cNvPr id="273" name="Straight Connector 272"/>
          <p:cNvCxnSpPr>
            <a:stCxn id="275" idx="5"/>
          </p:cNvCxnSpPr>
          <p:nvPr/>
        </p:nvCxnSpPr>
        <p:spPr>
          <a:xfrm>
            <a:off x="14344678" y="32974431"/>
            <a:ext cx="1267961" cy="341160"/>
          </a:xfrm>
          <a:prstGeom prst="line">
            <a:avLst/>
          </a:prstGeom>
          <a:noFill/>
          <a:ln w="63500" cap="flat" cmpd="sng" algn="ctr">
            <a:solidFill>
              <a:srgbClr val="7030A0"/>
            </a:solidFill>
            <a:prstDash val="solid"/>
          </a:ln>
          <a:effectLst/>
        </p:spPr>
      </p:cxnSp>
      <p:cxnSp>
        <p:nvCxnSpPr>
          <p:cNvPr id="274" name="Straight Arrow Connector 273"/>
          <p:cNvCxnSpPr/>
          <p:nvPr/>
        </p:nvCxnSpPr>
        <p:spPr>
          <a:xfrm flipV="1">
            <a:off x="15636698" y="32874104"/>
            <a:ext cx="951456" cy="487146"/>
          </a:xfrm>
          <a:prstGeom prst="straightConnector1">
            <a:avLst/>
          </a:prstGeom>
          <a:noFill/>
          <a:ln w="63500" cap="flat" cmpd="sng" algn="ctr">
            <a:solidFill>
              <a:srgbClr val="7030A0"/>
            </a:solidFill>
            <a:prstDash val="solid"/>
            <a:tailEnd type="arrow"/>
          </a:ln>
          <a:effectLst/>
        </p:spPr>
      </p:cxnSp>
      <p:sp>
        <p:nvSpPr>
          <p:cNvPr id="275" name="Flowchart: Data 274"/>
          <p:cNvSpPr/>
          <p:nvPr/>
        </p:nvSpPr>
        <p:spPr>
          <a:xfrm>
            <a:off x="9406918" y="32243806"/>
            <a:ext cx="5486400" cy="1461250"/>
          </a:xfrm>
          <a:prstGeom prst="flowChartInputOutput">
            <a:avLst/>
          </a:prstGeom>
          <a:solidFill>
            <a:srgbClr val="ECF1C1"/>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16 species’ presence</a:t>
            </a:r>
            <a:r>
              <a:rPr kumimoji="0" lang="en-US" sz="2400" b="0" i="0" u="none" strike="noStrike" kern="0" cap="none" spc="0" normalizeH="0" noProof="0" dirty="0" smtClean="0">
                <a:ln>
                  <a:noFill/>
                </a:ln>
                <a:solidFill>
                  <a:sysClr val="windowText" lastClr="000000"/>
                </a:solidFill>
                <a:effectLst/>
                <a:uLnTx/>
                <a:uFillTx/>
                <a:latin typeface="Helvetica" pitchFamily="34" charset="0"/>
                <a:ea typeface="+mn-ea"/>
                <a:cs typeface="Helvetica" pitchFamily="34" charset="0"/>
              </a:rPr>
              <a:t> </a:t>
            </a:r>
            <a:r>
              <a:rPr kumimoji="0" lang="en-US" sz="24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datasets (Table 1; from literature/online sources)</a:t>
            </a:r>
          </a:p>
        </p:txBody>
      </p:sp>
      <p:sp>
        <p:nvSpPr>
          <p:cNvPr id="1029" name="Oval 1028"/>
          <p:cNvSpPr/>
          <p:nvPr/>
        </p:nvSpPr>
        <p:spPr>
          <a:xfrm>
            <a:off x="15368798" y="33081228"/>
            <a:ext cx="535801" cy="560045"/>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Oval 295"/>
          <p:cNvSpPr/>
          <p:nvPr/>
        </p:nvSpPr>
        <p:spPr>
          <a:xfrm>
            <a:off x="15396528" y="30805447"/>
            <a:ext cx="535801" cy="560045"/>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Flowchart: Process 323"/>
          <p:cNvSpPr/>
          <p:nvPr/>
        </p:nvSpPr>
        <p:spPr>
          <a:xfrm>
            <a:off x="19202400" y="30176212"/>
            <a:ext cx="1699846" cy="995377"/>
          </a:xfrm>
          <a:prstGeom prst="flowChartProcess">
            <a:avLst/>
          </a:prstGeom>
          <a:solidFill>
            <a:srgbClr val="C3D69B"/>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ysClr val="windowText" lastClr="000000"/>
                </a:solidFill>
                <a:effectLst/>
                <a:uLnTx/>
                <a:uFillTx/>
                <a:latin typeface="Helvetica" pitchFamily="34" charset="0"/>
                <a:ea typeface="+mn-ea"/>
                <a:cs typeface="Helvetica" pitchFamily="34" charset="0"/>
              </a:rPr>
              <a:t>MaxEnt</a:t>
            </a:r>
            <a:r>
              <a:rPr kumimoji="0" lang="en-US" sz="28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 3.3.3a</a:t>
            </a:r>
            <a:r>
              <a:rPr kumimoji="0" lang="en-US" sz="2800" b="0" i="0" u="none" strike="noStrike" kern="0" cap="none" spc="0" normalizeH="0" baseline="30000" noProof="0" dirty="0" smtClean="0">
                <a:ln>
                  <a:noFill/>
                </a:ln>
                <a:solidFill>
                  <a:sysClr val="windowText" lastClr="000000"/>
                </a:solidFill>
                <a:effectLst/>
                <a:uLnTx/>
                <a:uFillTx/>
                <a:latin typeface="Helvetica" pitchFamily="34" charset="0"/>
                <a:ea typeface="+mn-ea"/>
                <a:cs typeface="Helvetica" pitchFamily="34" charset="0"/>
              </a:rPr>
              <a:t>6</a:t>
            </a:r>
          </a:p>
        </p:txBody>
      </p:sp>
      <p:sp>
        <p:nvSpPr>
          <p:cNvPr id="325" name="Flowchart: Process 324"/>
          <p:cNvSpPr/>
          <p:nvPr/>
        </p:nvSpPr>
        <p:spPr>
          <a:xfrm>
            <a:off x="16588154" y="31959703"/>
            <a:ext cx="1699846" cy="995377"/>
          </a:xfrm>
          <a:prstGeom prst="flowChartProcess">
            <a:avLst/>
          </a:prstGeom>
          <a:solidFill>
            <a:srgbClr val="C3D69B"/>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ysClr val="windowText" lastClr="000000"/>
                </a:solidFill>
                <a:effectLst/>
                <a:uLnTx/>
                <a:uFillTx/>
                <a:latin typeface="Helvetica" pitchFamily="34" charset="0"/>
                <a:ea typeface="+mn-ea"/>
                <a:cs typeface="Helvetica" pitchFamily="34" charset="0"/>
              </a:rPr>
              <a:t>MaxEnt</a:t>
            </a:r>
            <a:r>
              <a:rPr kumimoji="0" lang="en-US" sz="28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 3.3.3a</a:t>
            </a:r>
            <a:r>
              <a:rPr kumimoji="0" lang="en-US" sz="2800" b="0" i="0" u="none" strike="noStrike" kern="0" cap="none" spc="0" normalizeH="0" baseline="30000" noProof="0" dirty="0" smtClean="0">
                <a:ln>
                  <a:noFill/>
                </a:ln>
                <a:solidFill>
                  <a:sysClr val="windowText" lastClr="000000"/>
                </a:solidFill>
                <a:effectLst/>
                <a:uLnTx/>
                <a:uFillTx/>
                <a:latin typeface="Helvetica" pitchFamily="34" charset="0"/>
                <a:ea typeface="+mn-ea"/>
                <a:cs typeface="Helvetica" pitchFamily="34" charset="0"/>
              </a:rPr>
              <a:t>6</a:t>
            </a:r>
          </a:p>
        </p:txBody>
      </p:sp>
      <p:sp>
        <p:nvSpPr>
          <p:cNvPr id="326" name="Flowchart: Process 325"/>
          <p:cNvSpPr/>
          <p:nvPr/>
        </p:nvSpPr>
        <p:spPr>
          <a:xfrm>
            <a:off x="24018968" y="33948906"/>
            <a:ext cx="1699846" cy="995377"/>
          </a:xfrm>
          <a:prstGeom prst="flowChartProcess">
            <a:avLst/>
          </a:prstGeom>
          <a:solidFill>
            <a:srgbClr val="C3D69B"/>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ysClr val="windowText" lastClr="000000"/>
                </a:solidFill>
                <a:effectLst/>
                <a:uLnTx/>
                <a:uFillTx/>
                <a:latin typeface="Helvetica" pitchFamily="34" charset="0"/>
                <a:ea typeface="+mn-ea"/>
                <a:cs typeface="Helvetica" pitchFamily="34" charset="0"/>
              </a:rPr>
              <a:t>MaxEnt</a:t>
            </a:r>
            <a:r>
              <a:rPr kumimoji="0" lang="en-US" sz="2800" b="0" i="0" u="none" strike="noStrike" kern="0" cap="none" spc="0" normalizeH="0" baseline="0" noProof="0" dirty="0" smtClean="0">
                <a:ln>
                  <a:noFill/>
                </a:ln>
                <a:solidFill>
                  <a:sysClr val="windowText" lastClr="000000"/>
                </a:solidFill>
                <a:effectLst/>
                <a:uLnTx/>
                <a:uFillTx/>
                <a:latin typeface="Helvetica" pitchFamily="34" charset="0"/>
                <a:ea typeface="+mn-ea"/>
                <a:cs typeface="Helvetica" pitchFamily="34" charset="0"/>
              </a:rPr>
              <a:t> 3.3.3a</a:t>
            </a:r>
            <a:r>
              <a:rPr kumimoji="0" lang="en-US" sz="2800" b="0" i="0" u="none" strike="noStrike" kern="0" cap="none" spc="0" normalizeH="0" baseline="30000" noProof="0" dirty="0" smtClean="0">
                <a:ln>
                  <a:noFill/>
                </a:ln>
                <a:solidFill>
                  <a:sysClr val="windowText" lastClr="000000"/>
                </a:solidFill>
                <a:effectLst/>
                <a:uLnTx/>
                <a:uFillTx/>
                <a:latin typeface="Helvetica" pitchFamily="34" charset="0"/>
                <a:ea typeface="+mn-ea"/>
                <a:cs typeface="Helvetica" pitchFamily="34" charset="0"/>
              </a:rPr>
              <a:t>6</a:t>
            </a:r>
          </a:p>
        </p:txBody>
      </p:sp>
      <p:cxnSp>
        <p:nvCxnSpPr>
          <p:cNvPr id="265" name="Straight Arrow Connector 264"/>
          <p:cNvCxnSpPr/>
          <p:nvPr/>
        </p:nvCxnSpPr>
        <p:spPr>
          <a:xfrm flipV="1">
            <a:off x="25718814" y="34102074"/>
            <a:ext cx="341586" cy="220994"/>
          </a:xfrm>
          <a:prstGeom prst="straightConnector1">
            <a:avLst/>
          </a:prstGeom>
          <a:noFill/>
          <a:ln w="63500" cap="flat" cmpd="sng" algn="ctr">
            <a:solidFill>
              <a:srgbClr val="7030A0"/>
            </a:solidFill>
            <a:prstDash val="solid"/>
            <a:tailEnd type="arrow"/>
          </a:ln>
          <a:effectLst/>
        </p:spPr>
      </p:cxnSp>
      <p:pic>
        <p:nvPicPr>
          <p:cNvPr id="32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461200" y="35867419"/>
            <a:ext cx="5041892" cy="930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1" name="Picture 4" descr="C:\Users\dbucklin\Downloads\500px-USGS_logo_green.svg.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404800" y="35779200"/>
            <a:ext cx="3627187" cy="1450875"/>
          </a:xfrm>
          <a:prstGeom prst="rect">
            <a:avLst/>
          </a:prstGeom>
          <a:noFill/>
          <a:extLst>
            <a:ext uri="{909E8E84-426E-40DD-AFC4-6F175D3DCCD1}">
              <a14:hiddenFill xmlns:a14="http://schemas.microsoft.com/office/drawing/2010/main">
                <a:solidFill>
                  <a:srgbClr val="FFFFFF"/>
                </a:solidFill>
              </a14:hiddenFill>
            </a:ext>
          </a:extLst>
        </p:spPr>
      </p:pic>
      <p:sp>
        <p:nvSpPr>
          <p:cNvPr id="58" name="Flowchart: Process 57"/>
          <p:cNvSpPr/>
          <p:nvPr/>
        </p:nvSpPr>
        <p:spPr>
          <a:xfrm>
            <a:off x="15462109" y="35702380"/>
            <a:ext cx="10266768" cy="1500916"/>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All variables were resampled to a 4-km resolution and clipped to the state of Florida boundary prior to modeling. A “one-year return” indicates a daily extreme value/event that happens once a year, on average. Tropical storms and hurricanes are defined as storms with winds greater than 34 and 64 knots, respectively.</a:t>
            </a:r>
            <a:endParaRPr lang="en-US" sz="2400" dirty="0">
              <a:solidFill>
                <a:schemeClr val="tx1"/>
              </a:solidFill>
              <a:latin typeface="Times New Roman" pitchFamily="18" charset="0"/>
              <a:cs typeface="Times New Roman" pitchFamily="18" charset="0"/>
            </a:endParaRPr>
          </a:p>
        </p:txBody>
      </p:sp>
      <p:sp>
        <p:nvSpPr>
          <p:cNvPr id="226" name="TextBox 225"/>
          <p:cNvSpPr txBox="1"/>
          <p:nvPr/>
        </p:nvSpPr>
        <p:spPr>
          <a:xfrm>
            <a:off x="31037850" y="33983916"/>
            <a:ext cx="18920273" cy="1323439"/>
          </a:xfrm>
          <a:prstGeom prst="rect">
            <a:avLst/>
          </a:prstGeom>
          <a:noFill/>
        </p:spPr>
        <p:txBody>
          <a:bodyPr wrap="square" rtlCol="0">
            <a:spAutoFit/>
          </a:bodyPr>
          <a:lstStyle/>
          <a:p>
            <a:r>
              <a:rPr lang="en-US" sz="2200" dirty="0">
                <a:latin typeface="Times New Roman" pitchFamily="18" charset="0"/>
                <a:cs typeface="Times New Roman" pitchFamily="18" charset="0"/>
              </a:rPr>
              <a:t>Funding was provided by the U.S. Fish and Wildlife Service, National Park Service Everglades and Dry Tortugas National Park, through the South Florida and Caribbean Cooperative Ecosystem Studies Unit and U.S. Geological Survey (Greater Everglades Priority Ecosystems Science). </a:t>
            </a:r>
            <a:endParaRPr lang="en-US" sz="22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Thanks to Melissa Griffin at the Florida Climate Center for providing climate data for Florida stations.</a:t>
            </a:r>
            <a:endParaRPr lang="en-US" sz="2200" dirty="0">
              <a:latin typeface="Times New Roman" pitchFamily="18" charset="0"/>
              <a:cs typeface="Times New Roman" pitchFamily="18" charset="0"/>
            </a:endParaRPr>
          </a:p>
        </p:txBody>
      </p:sp>
      <p:sp>
        <p:nvSpPr>
          <p:cNvPr id="249" name="Flowchart: Alternate Process 248"/>
          <p:cNvSpPr/>
          <p:nvPr/>
        </p:nvSpPr>
        <p:spPr>
          <a:xfrm>
            <a:off x="9601200" y="28827889"/>
            <a:ext cx="5340096" cy="3150170"/>
          </a:xfrm>
          <a:prstGeom prst="flowChartAlternateProcess">
            <a:avLst/>
          </a:prstGeom>
          <a:solidFill>
            <a:srgbClr val="4F81B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prstClr val="black"/>
                </a:solidFill>
                <a:effectLst/>
                <a:uLnTx/>
                <a:uFillTx/>
                <a:latin typeface="Helvetica" pitchFamily="34" charset="0"/>
                <a:ea typeface="+mn-ea"/>
                <a:cs typeface="Helvetica" pitchFamily="34" charset="0"/>
              </a:rPr>
              <a:t>8 “mean” variables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smtClean="0">
                <a:ln>
                  <a:noFill/>
                </a:ln>
                <a:solidFill>
                  <a:prstClr val="black"/>
                </a:solidFill>
                <a:effectLst/>
                <a:uLnTx/>
                <a:uFillTx/>
                <a:latin typeface="Helvetica" pitchFamily="34" charset="0"/>
                <a:ea typeface="+mn-ea"/>
                <a:cs typeface="Helvetica" pitchFamily="34" charset="0"/>
              </a:rPr>
              <a:t>Annual mean temp.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smtClean="0">
                <a:ln>
                  <a:noFill/>
                </a:ln>
                <a:solidFill>
                  <a:prstClr val="black"/>
                </a:solidFill>
                <a:effectLst/>
                <a:uLnTx/>
                <a:uFillTx/>
                <a:latin typeface="Helvetica" pitchFamily="34" charset="0"/>
                <a:ea typeface="+mn-ea"/>
                <a:cs typeface="Helvetica" pitchFamily="34" charset="0"/>
              </a:rPr>
              <a:t>Temp.</a:t>
            </a:r>
            <a:r>
              <a:rPr kumimoji="0" lang="en-US" sz="2200" b="0" i="0" u="none" strike="noStrike" kern="0" cap="none" spc="0" normalizeH="0" noProof="0" dirty="0" smtClean="0">
                <a:ln>
                  <a:noFill/>
                </a:ln>
                <a:solidFill>
                  <a:prstClr val="black"/>
                </a:solidFill>
                <a:effectLst/>
                <a:uLnTx/>
                <a:uFillTx/>
                <a:latin typeface="Helvetica" pitchFamily="34" charset="0"/>
                <a:ea typeface="+mn-ea"/>
                <a:cs typeface="Helvetica" pitchFamily="34" charset="0"/>
              </a:rPr>
              <a:t> </a:t>
            </a:r>
            <a:r>
              <a:rPr kumimoji="0" lang="en-US" sz="2200" b="0" i="0" u="none" strike="noStrike" kern="0" cap="none" spc="0" normalizeH="0" baseline="0" noProof="0" dirty="0" smtClean="0">
                <a:ln>
                  <a:noFill/>
                </a:ln>
                <a:solidFill>
                  <a:prstClr val="black"/>
                </a:solidFill>
                <a:effectLst/>
                <a:uLnTx/>
                <a:uFillTx/>
                <a:latin typeface="Helvetica" pitchFamily="34" charset="0"/>
                <a:ea typeface="+mn-ea"/>
                <a:cs typeface="Helvetica" pitchFamily="34" charset="0"/>
              </a:rPr>
              <a:t>seasonality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smtClean="0">
                <a:ln>
                  <a:noFill/>
                </a:ln>
                <a:solidFill>
                  <a:prstClr val="black"/>
                </a:solidFill>
                <a:effectLst/>
                <a:uLnTx/>
                <a:uFillTx/>
                <a:latin typeface="Helvetica" pitchFamily="34" charset="0"/>
                <a:ea typeface="+mn-ea"/>
                <a:cs typeface="Helvetica" pitchFamily="34" charset="0"/>
              </a:rPr>
              <a:t>Max. temp. of warmest month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smtClean="0">
                <a:ln>
                  <a:noFill/>
                </a:ln>
                <a:solidFill>
                  <a:prstClr val="black"/>
                </a:solidFill>
                <a:effectLst/>
                <a:uLnTx/>
                <a:uFillTx/>
                <a:latin typeface="Helvetica" pitchFamily="34" charset="0"/>
                <a:ea typeface="+mn-ea"/>
                <a:cs typeface="Helvetica" pitchFamily="34" charset="0"/>
              </a:rPr>
              <a:t>Min.</a:t>
            </a:r>
            <a:r>
              <a:rPr kumimoji="0" lang="en-US" sz="2200" b="0" i="0" u="none" strike="noStrike" kern="0" cap="none" spc="0" normalizeH="0" noProof="0" dirty="0" smtClean="0">
                <a:ln>
                  <a:noFill/>
                </a:ln>
                <a:solidFill>
                  <a:prstClr val="black"/>
                </a:solidFill>
                <a:effectLst/>
                <a:uLnTx/>
                <a:uFillTx/>
                <a:latin typeface="Helvetica" pitchFamily="34" charset="0"/>
                <a:ea typeface="+mn-ea"/>
                <a:cs typeface="Helvetica" pitchFamily="34" charset="0"/>
              </a:rPr>
              <a:t> </a:t>
            </a:r>
            <a:r>
              <a:rPr kumimoji="0" lang="en-US" sz="2200" b="0" i="0" u="none" strike="noStrike" kern="0" cap="none" spc="0" normalizeH="0" baseline="0" noProof="0" dirty="0" smtClean="0">
                <a:ln>
                  <a:noFill/>
                </a:ln>
                <a:solidFill>
                  <a:prstClr val="black"/>
                </a:solidFill>
                <a:effectLst/>
                <a:uLnTx/>
                <a:uFillTx/>
                <a:latin typeface="Helvetica" pitchFamily="34" charset="0"/>
                <a:ea typeface="+mn-ea"/>
                <a:cs typeface="Helvetica" pitchFamily="34" charset="0"/>
              </a:rPr>
              <a:t>temp. of coldest month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smtClean="0">
                <a:ln>
                  <a:noFill/>
                </a:ln>
                <a:solidFill>
                  <a:prstClr val="black"/>
                </a:solidFill>
                <a:effectLst/>
                <a:uLnTx/>
                <a:uFillTx/>
                <a:latin typeface="Helvetica" pitchFamily="34" charset="0"/>
                <a:ea typeface="+mn-ea"/>
                <a:cs typeface="Helvetica" pitchFamily="34" charset="0"/>
              </a:rPr>
              <a:t>Annual precipitation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smtClean="0">
                <a:ln>
                  <a:noFill/>
                </a:ln>
                <a:solidFill>
                  <a:prstClr val="black"/>
                </a:solidFill>
                <a:effectLst/>
                <a:uLnTx/>
                <a:uFillTx/>
                <a:latin typeface="Helvetica" pitchFamily="34" charset="0"/>
                <a:ea typeface="+mn-ea"/>
                <a:cs typeface="Helvetica" pitchFamily="34" charset="0"/>
              </a:rPr>
              <a:t>Precipitation seasonality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smtClean="0">
                <a:ln>
                  <a:noFill/>
                </a:ln>
                <a:solidFill>
                  <a:prstClr val="black"/>
                </a:solidFill>
                <a:effectLst/>
                <a:uLnTx/>
                <a:uFillTx/>
                <a:latin typeface="Helvetica" pitchFamily="34" charset="0"/>
                <a:ea typeface="+mn-ea"/>
                <a:cs typeface="Helvetica" pitchFamily="34" charset="0"/>
              </a:rPr>
              <a:t>Precipitation of wettest quarter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smtClean="0">
                <a:ln>
                  <a:noFill/>
                </a:ln>
                <a:solidFill>
                  <a:prstClr val="black"/>
                </a:solidFill>
                <a:effectLst/>
                <a:uLnTx/>
                <a:uFillTx/>
                <a:latin typeface="Helvetica" pitchFamily="34" charset="0"/>
                <a:ea typeface="+mn-ea"/>
                <a:cs typeface="Helvetica" pitchFamily="34" charset="0"/>
              </a:rPr>
              <a:t>Precipitation of driest quarter</a:t>
            </a:r>
          </a:p>
        </p:txBody>
      </p:sp>
      <p:pic>
        <p:nvPicPr>
          <p:cNvPr id="67" name="Picture 2" descr="C:\Users\dbucklin\Desktop\results_3maps2.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796984" y="22934921"/>
            <a:ext cx="9275762" cy="3152775"/>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p:cNvSpPr txBox="1"/>
          <p:nvPr/>
        </p:nvSpPr>
        <p:spPr>
          <a:xfrm>
            <a:off x="16796984" y="26050835"/>
            <a:ext cx="9275762" cy="494061"/>
          </a:xfrm>
          <a:prstGeom prst="rect">
            <a:avLst/>
          </a:prstGeom>
          <a:solidFill>
            <a:schemeClr val="accent2">
              <a:lumMod val="60000"/>
              <a:lumOff val="40000"/>
            </a:schemeClr>
          </a:solidFill>
        </p:spPr>
        <p:txBody>
          <a:bodyPr wrap="square" lIns="106651" tIns="53325" rIns="106651" bIns="53325" rtlCol="0">
            <a:noAutofit/>
          </a:bodyPr>
          <a:lstStyle/>
          <a:p>
            <a:pPr lvl="0"/>
            <a:r>
              <a:rPr lang="en-US" sz="2800" b="1" dirty="0" smtClean="0">
                <a:solidFill>
                  <a:srgbClr val="2F2B20"/>
                </a:solidFill>
                <a:latin typeface="Helvetica" pitchFamily="34" charset="0"/>
                <a:cs typeface="Helvetica" pitchFamily="34" charset="0"/>
              </a:rPr>
              <a:t>Figure 3a,b,c. </a:t>
            </a:r>
            <a:r>
              <a:rPr lang="en-US" sz="2800" dirty="0" smtClean="0">
                <a:solidFill>
                  <a:srgbClr val="2F2B20"/>
                </a:solidFill>
                <a:latin typeface="Helvetica" pitchFamily="34" charset="0"/>
                <a:cs typeface="Helvetica" pitchFamily="34" charset="0"/>
              </a:rPr>
              <a:t>Three study variables</a:t>
            </a:r>
          </a:p>
        </p:txBody>
      </p:sp>
      <p:sp>
        <p:nvSpPr>
          <p:cNvPr id="68" name="TextBox 67"/>
          <p:cNvSpPr txBox="1"/>
          <p:nvPr/>
        </p:nvSpPr>
        <p:spPr>
          <a:xfrm>
            <a:off x="22606272" y="22968556"/>
            <a:ext cx="346773" cy="400110"/>
          </a:xfrm>
          <a:prstGeom prst="rect">
            <a:avLst/>
          </a:prstGeom>
          <a:noFill/>
        </p:spPr>
        <p:txBody>
          <a:bodyPr wrap="square" rtlCol="0">
            <a:spAutoFit/>
          </a:bodyPr>
          <a:lstStyle/>
          <a:p>
            <a:r>
              <a:rPr lang="en-US" sz="2000" dirty="0">
                <a:latin typeface="Helvetica" pitchFamily="34" charset="0"/>
                <a:cs typeface="Helvetica" pitchFamily="34" charset="0"/>
              </a:rPr>
              <a:t>b</a:t>
            </a:r>
          </a:p>
        </p:txBody>
      </p:sp>
      <p:sp>
        <p:nvSpPr>
          <p:cNvPr id="142" name="TextBox 141"/>
          <p:cNvSpPr txBox="1"/>
          <p:nvPr/>
        </p:nvSpPr>
        <p:spPr>
          <a:xfrm>
            <a:off x="19567988" y="22968556"/>
            <a:ext cx="256405" cy="400110"/>
          </a:xfrm>
          <a:prstGeom prst="rect">
            <a:avLst/>
          </a:prstGeom>
          <a:noFill/>
        </p:spPr>
        <p:txBody>
          <a:bodyPr wrap="square" rtlCol="0">
            <a:spAutoFit/>
          </a:bodyPr>
          <a:lstStyle/>
          <a:p>
            <a:r>
              <a:rPr lang="en-US" sz="2000" dirty="0" smtClean="0">
                <a:latin typeface="Helvetica" pitchFamily="34" charset="0"/>
                <a:cs typeface="Helvetica" pitchFamily="34" charset="0"/>
              </a:rPr>
              <a:t>a</a:t>
            </a:r>
            <a:endParaRPr lang="en-US" sz="2000" dirty="0">
              <a:latin typeface="Helvetica" pitchFamily="34" charset="0"/>
              <a:cs typeface="Helvetica" pitchFamily="34" charset="0"/>
            </a:endParaRPr>
          </a:p>
        </p:txBody>
      </p:sp>
      <p:sp>
        <p:nvSpPr>
          <p:cNvPr id="143" name="TextBox 142"/>
          <p:cNvSpPr txBox="1"/>
          <p:nvPr/>
        </p:nvSpPr>
        <p:spPr>
          <a:xfrm>
            <a:off x="25637750" y="22963154"/>
            <a:ext cx="346773" cy="400110"/>
          </a:xfrm>
          <a:prstGeom prst="rect">
            <a:avLst/>
          </a:prstGeom>
          <a:noFill/>
        </p:spPr>
        <p:txBody>
          <a:bodyPr wrap="square" rtlCol="0">
            <a:spAutoFit/>
          </a:bodyPr>
          <a:lstStyle/>
          <a:p>
            <a:r>
              <a:rPr lang="en-US" sz="2000" dirty="0" smtClean="0">
                <a:latin typeface="Helvetica" pitchFamily="34" charset="0"/>
                <a:cs typeface="Helvetica" pitchFamily="34" charset="0"/>
              </a:rPr>
              <a:t>c</a:t>
            </a:r>
            <a:endParaRPr lang="en-US" sz="2000" dirty="0">
              <a:latin typeface="Helvetica" pitchFamily="34" charset="0"/>
              <a:cs typeface="Helvetica" pitchFamily="34" charset="0"/>
            </a:endParaRPr>
          </a:p>
        </p:txBody>
      </p:sp>
    </p:spTree>
    <p:extLst>
      <p:ext uri="{BB962C8B-B14F-4D97-AF65-F5344CB8AC3E}">
        <p14:creationId xmlns:p14="http://schemas.microsoft.com/office/powerpoint/2010/main" val="3286001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12632</TotalTime>
  <Words>1929</Words>
  <Application>Microsoft Office PowerPoint</Application>
  <PresentationFormat>Custom</PresentationFormat>
  <Paragraphs>125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Bucklin,David</dc:creator>
  <cp:lastModifiedBy>Bucklin,David</cp:lastModifiedBy>
  <cp:revision>377</cp:revision>
  <cp:lastPrinted>2012-05-30T21:53:33Z</cp:lastPrinted>
  <dcterms:created xsi:type="dcterms:W3CDTF">2012-05-03T18:57:59Z</dcterms:created>
  <dcterms:modified xsi:type="dcterms:W3CDTF">2012-05-31T18:19:57Z</dcterms:modified>
</cp:coreProperties>
</file>